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75"/>
  </p:notesMasterIdLst>
  <p:sldIdLst>
    <p:sldId id="330" r:id="rId2"/>
    <p:sldId id="337" r:id="rId3"/>
    <p:sldId id="338" r:id="rId4"/>
    <p:sldId id="340" r:id="rId5"/>
    <p:sldId id="341" r:id="rId6"/>
    <p:sldId id="343" r:id="rId7"/>
    <p:sldId id="344" r:id="rId8"/>
    <p:sldId id="345" r:id="rId9"/>
    <p:sldId id="346" r:id="rId10"/>
    <p:sldId id="449" r:id="rId11"/>
    <p:sldId id="348" r:id="rId12"/>
    <p:sldId id="347" r:id="rId13"/>
    <p:sldId id="349" r:id="rId14"/>
    <p:sldId id="350" r:id="rId15"/>
    <p:sldId id="351" r:id="rId16"/>
    <p:sldId id="352" r:id="rId17"/>
    <p:sldId id="353" r:id="rId18"/>
    <p:sldId id="354" r:id="rId19"/>
    <p:sldId id="355" r:id="rId20"/>
    <p:sldId id="413" r:id="rId21"/>
    <p:sldId id="414" r:id="rId22"/>
    <p:sldId id="415" r:id="rId23"/>
    <p:sldId id="416" r:id="rId24"/>
    <p:sldId id="356" r:id="rId25"/>
    <p:sldId id="357" r:id="rId26"/>
    <p:sldId id="358" r:id="rId27"/>
    <p:sldId id="359" r:id="rId28"/>
    <p:sldId id="360" r:id="rId29"/>
    <p:sldId id="361" r:id="rId30"/>
    <p:sldId id="362" r:id="rId31"/>
    <p:sldId id="363" r:id="rId32"/>
    <p:sldId id="364" r:id="rId33"/>
    <p:sldId id="451" r:id="rId34"/>
    <p:sldId id="366" r:id="rId35"/>
    <p:sldId id="396" r:id="rId36"/>
    <p:sldId id="462" r:id="rId37"/>
    <p:sldId id="367" r:id="rId38"/>
    <p:sldId id="368" r:id="rId39"/>
    <p:sldId id="369" r:id="rId40"/>
    <p:sldId id="372" r:id="rId41"/>
    <p:sldId id="373" r:id="rId42"/>
    <p:sldId id="374" r:id="rId43"/>
    <p:sldId id="375" r:id="rId44"/>
    <p:sldId id="453" r:id="rId45"/>
    <p:sldId id="454" r:id="rId46"/>
    <p:sldId id="455" r:id="rId47"/>
    <p:sldId id="456" r:id="rId48"/>
    <p:sldId id="461" r:id="rId49"/>
    <p:sldId id="376" r:id="rId50"/>
    <p:sldId id="377" r:id="rId51"/>
    <p:sldId id="459" r:id="rId52"/>
    <p:sldId id="457" r:id="rId53"/>
    <p:sldId id="458" r:id="rId54"/>
    <p:sldId id="379" r:id="rId55"/>
    <p:sldId id="380" r:id="rId56"/>
    <p:sldId id="381" r:id="rId57"/>
    <p:sldId id="382" r:id="rId58"/>
    <p:sldId id="383" r:id="rId59"/>
    <p:sldId id="384" r:id="rId60"/>
    <p:sldId id="385" r:id="rId61"/>
    <p:sldId id="386" r:id="rId62"/>
    <p:sldId id="387" r:id="rId63"/>
    <p:sldId id="388" r:id="rId64"/>
    <p:sldId id="389" r:id="rId65"/>
    <p:sldId id="390" r:id="rId66"/>
    <p:sldId id="391" r:id="rId67"/>
    <p:sldId id="392" r:id="rId68"/>
    <p:sldId id="398" r:id="rId69"/>
    <p:sldId id="399" r:id="rId70"/>
    <p:sldId id="405" r:id="rId71"/>
    <p:sldId id="406" r:id="rId72"/>
    <p:sldId id="446" r:id="rId73"/>
    <p:sldId id="400" r:id="rId74"/>
  </p:sldIdLst>
  <p:sldSz cx="17340263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211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60"/>
    <p:restoredTop sz="94662"/>
  </p:normalViewPr>
  <p:slideViewPr>
    <p:cSldViewPr>
      <p:cViewPr varScale="1">
        <p:scale>
          <a:sx n="95" d="100"/>
          <a:sy n="95" d="100"/>
        </p:scale>
        <p:origin x="408" y="200"/>
      </p:cViewPr>
      <p:guideLst>
        <p:guide orient="horz" pos="288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9237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80052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1399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2293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79009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48190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82147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3492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09398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05790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8586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3282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11577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74815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70238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05240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18484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41663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33160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08953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49152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23050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9763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41728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26904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85707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08470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49626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12738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5590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30755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51499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55542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812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01561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3048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39711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56276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104086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5393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51278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95382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23103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31387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0758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0305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60780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3185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72560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893426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68180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09931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060084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95646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543398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37497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146079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350071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896856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65818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237163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80806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183316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068743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23838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23838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238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2443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9080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9120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7340263" cy="1625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35" tIns="77322" rIns="154635" bIns="773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36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678280" y="1032246"/>
            <a:ext cx="2000250" cy="16202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704" y="686365"/>
            <a:ext cx="13506799" cy="231196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827" b="0" cap="small" baseline="0"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11415675" y="7802880"/>
            <a:ext cx="5924591" cy="195072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35" tIns="77322" rIns="154635" bIns="773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36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2" y="7802880"/>
            <a:ext cx="5924591" cy="195072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35" tIns="77322" rIns="154635" bIns="773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36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>
            <a:off x="1065704" y="3287324"/>
            <a:ext cx="15208856" cy="0"/>
          </a:xfrm>
          <a:prstGeom prst="line">
            <a:avLst/>
          </a:prstGeom>
          <a:noFill/>
          <a:ln w="12700">
            <a:solidFill>
              <a:srgbClr val="969696"/>
            </a:solidFill>
            <a:round/>
            <a:headEnd/>
            <a:tailEnd/>
          </a:ln>
          <a:effectLst/>
        </p:spPr>
        <p:txBody>
          <a:bodyPr wrap="none" lIns="154677" tIns="77342" rIns="154677" bIns="77342" anchor="ctr"/>
          <a:lstStyle/>
          <a:p>
            <a:endParaRPr lang="en-US" sz="3413"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8171349"/>
            <a:ext cx="17340264" cy="1582251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2" name="Picture 2" descr="http://www.cspaul.com/publications/teasers/Cui.2010.TVCG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038" y="8171349"/>
            <a:ext cx="3001201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cspaul.com/publications/teasers/Popescu.2010.TVCG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068" y="8171349"/>
            <a:ext cx="2737935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://www.cspaul.com/publications/teasers/Rosen.2011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8171349"/>
            <a:ext cx="2963207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www.cspaul.com/publications/teasers/Hoffmann.2006.JEI.jpg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" r="4826"/>
          <a:stretch/>
        </p:blipFill>
        <p:spPr bwMode="auto">
          <a:xfrm>
            <a:off x="11963857" y="8171349"/>
            <a:ext cx="2608646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://www.cspaul.com/publications/teasers/Rosen.2011.CGA.jp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2329" y="8171349"/>
            <a:ext cx="2737935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www.cspaul.com/publications/teasers/Rosen.2008.TVCG.jp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832" y="8171349"/>
            <a:ext cx="3142194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706" y="3576320"/>
            <a:ext cx="15612824" cy="4226560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4551" dirty="0" smtClean="0">
                <a:latin typeface="Gill Sans MT" panose="020B0502020104020203" pitchFamily="34" charset="0"/>
              </a:defRPr>
            </a:lvl1pPr>
            <a:lvl2pPr marL="773182" indent="0" algn="ctr">
              <a:buNone/>
              <a:defRPr/>
            </a:lvl2pPr>
            <a:lvl3pPr marL="1546368" indent="0" algn="ctr">
              <a:buNone/>
              <a:defRPr/>
            </a:lvl3pPr>
            <a:lvl4pPr marL="2319553" indent="0" algn="ctr">
              <a:buNone/>
              <a:defRPr/>
            </a:lvl4pPr>
            <a:lvl5pPr marL="3092733" indent="0" algn="ctr">
              <a:buNone/>
              <a:defRPr/>
            </a:lvl5pPr>
            <a:lvl6pPr marL="3865916" indent="0" algn="ctr">
              <a:buNone/>
              <a:defRPr/>
            </a:lvl6pPr>
            <a:lvl7pPr marL="4639103" indent="0" algn="ctr">
              <a:buNone/>
              <a:defRPr/>
            </a:lvl7pPr>
            <a:lvl8pPr marL="5412280" indent="0" algn="ctr">
              <a:buNone/>
              <a:defRPr/>
            </a:lvl8pPr>
            <a:lvl9pPr marL="6185465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84911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9332" y="1177220"/>
            <a:ext cx="12801600" cy="1108781"/>
          </a:xfrm>
        </p:spPr>
        <p:txBody>
          <a:bodyPr anchor="ctr"/>
          <a:lstStyle>
            <a:lvl1pPr marL="0" indent="0" algn="ct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9499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9332" y="381002"/>
            <a:ext cx="12801600" cy="1108781"/>
          </a:xfrm>
        </p:spPr>
        <p:txBody>
          <a:bodyPr anchor="ctr"/>
          <a:lstStyle>
            <a:lvl1pPr marL="0" indent="0" algn="ct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1131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8751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ta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0314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4"/>
            <a:ext cx="17340263" cy="72248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5743787"/>
            <a:ext cx="7316665" cy="2832594"/>
          </a:xfrm>
        </p:spPr>
        <p:txBody>
          <a:bodyPr anchor="ctr"/>
          <a:lstStyle>
            <a:lvl1pPr marL="780276" indent="0" algn="r">
              <a:lnSpc>
                <a:spcPct val="100000"/>
              </a:lnSpc>
              <a:spcAft>
                <a:spcPts val="853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9" u="sng" cap="small" baseline="0"/>
            </a:lvl1pPr>
            <a:lvl2pPr marL="1271815" indent="-487672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982"/>
            </a:lvl2pPr>
            <a:lvl3pPr algn="r">
              <a:buClr>
                <a:schemeClr val="bg1"/>
              </a:buClr>
              <a:defRPr/>
            </a:lvl3pPr>
            <a:lvl4pPr algn="r">
              <a:buClr>
                <a:schemeClr val="bg1"/>
              </a:buClr>
              <a:defRPr/>
            </a:lvl4pPr>
            <a:lvl5pPr algn="r">
              <a:buClr>
                <a:schemeClr val="bg1"/>
              </a:buCl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675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1177220"/>
            <a:ext cx="54864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052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" y="1177220"/>
            <a:ext cx="7316665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6498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1177220"/>
            <a:ext cx="91440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5093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177220"/>
            <a:ext cx="109728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8915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177220"/>
            <a:ext cx="128016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8854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35831" y="1177220"/>
            <a:ext cx="15468600" cy="7399162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ct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marL="0" indent="0" algn="ct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5986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36732" y="1177220"/>
            <a:ext cx="8117032" cy="7399162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1050133" y="1177220"/>
            <a:ext cx="7086600" cy="7399162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0198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5911513" y="8601786"/>
            <a:ext cx="1428750" cy="1143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2143" y="519290"/>
            <a:ext cx="14955977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143" y="2596444"/>
            <a:ext cx="14955977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92143" y="9040143"/>
            <a:ext cx="390155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9BF48-6E0A-4E37-BB05-8DF70571673D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43962" y="9040143"/>
            <a:ext cx="585233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246561" y="9040143"/>
            <a:ext cx="390155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9DC48-6C90-4ACC-914B-6AEB40FF2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05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  <p:txStyles>
    <p:titleStyle>
      <a:lvl1pPr algn="l" defTabSz="1300460" rtl="0" eaLnBrk="1" latinLnBrk="0" hangingPunct="1">
        <a:lnSpc>
          <a:spcPct val="90000"/>
        </a:lnSpc>
        <a:spcBef>
          <a:spcPct val="0"/>
        </a:spcBef>
        <a:buNone/>
        <a:defRPr sz="6258" kern="120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90000"/>
        </a:lnSpc>
        <a:spcBef>
          <a:spcPts val="1422"/>
        </a:spcBef>
        <a:buFont typeface="Arial" panose="020B0604020202020204" pitchFamily="34" charset="0"/>
        <a:buChar char="•"/>
        <a:defRPr sz="3982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97534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3413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62557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227580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92603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357626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treevis.net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mbostock.github.io/d3/talk/20111018/tree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bl.ocks.org/mbostock/4339184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bl.ocks.org/mbostock/406355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mbostock.github.io/d3/talk/20111018/partition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bl.ocks.org/mbostock/raw/4348373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derlien.com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hci.stanford.edu/jheer/files/zoo/" TargetMode="External"/><Relationship Id="rId4" Type="http://schemas.openxmlformats.org/officeDocument/2006/relationships/image" Target="../media/image42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www.nytimes.com/interactive/2017/02/27/us/politics/most-important-problem-gallup-polling-question.html?smid=pl-share" TargetMode="Externa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sualcomplexity.com/vc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raphviz.org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paulbutler.org/archives/visualizing-facebook-friends/" TargetMode="External"/><Relationship Id="rId4" Type="http://schemas.openxmlformats.org/officeDocument/2006/relationships/image" Target="../media/image16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bl.ocks.org/mbostock/4062045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bl.ocks.org/mbostock/4062045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bl.ocks.org/mbostock/4062045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3.png"/><Relationship Id="rId4" Type="http://schemas.openxmlformats.org/officeDocument/2006/relationships/hyperlink" Target="http://gephi.github.io/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datavisualization.ch/showcases/in-my-dreams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bost.ocks.org/mike/miserables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CIS 4930/6930-002</a:t>
            </a:r>
            <a:br>
              <a:rPr lang="en-US" dirty="0"/>
            </a:br>
            <a:r>
              <a:rPr lang="en-US" dirty="0"/>
              <a:t>Data Visualization</a:t>
            </a:r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en-US" sz="5700" u="sng" dirty="0"/>
              <a:t>TREES &amp; GRAPHS</a:t>
            </a:r>
            <a:endParaRPr lang="en-US" sz="5700" u="sng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Paul Rosen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Assistant Professor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University of South Florida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600" dirty="0"/>
              <a:t>slides </a:t>
            </a:r>
            <a:r>
              <a:rPr lang="en-US" sz="2800" dirty="0">
                <a:latin typeface="Gill Sans MT"/>
              </a:rPr>
              <a:t>credits Alex Bigelow (U of Utah), Miriah Meyer (U of Utah), </a:t>
            </a:r>
            <a:r>
              <a:rPr lang="en-US" sz="2800" dirty="0" err="1">
                <a:latin typeface="Gill Sans MT"/>
              </a:rPr>
              <a:t>Hanspeter</a:t>
            </a:r>
            <a:r>
              <a:rPr lang="en-US" sz="2800" dirty="0">
                <a:latin typeface="Gill Sans MT"/>
              </a:rPr>
              <a:t> </a:t>
            </a:r>
            <a:r>
              <a:rPr lang="en-US" sz="2800" dirty="0" err="1">
                <a:latin typeface="Gill Sans MT"/>
              </a:rPr>
              <a:t>Pfister</a:t>
            </a:r>
            <a:r>
              <a:rPr lang="en-US" sz="2800" dirty="0">
                <a:latin typeface="Gill Sans MT"/>
              </a:rPr>
              <a:t> (Harvard), Jeff </a:t>
            </a:r>
            <a:r>
              <a:rPr lang="en-US" sz="2800" dirty="0" err="1">
                <a:latin typeface="Gill Sans MT"/>
              </a:rPr>
              <a:t>Heer</a:t>
            </a:r>
            <a:r>
              <a:rPr lang="en-US" sz="2800" dirty="0">
                <a:latin typeface="Gill Sans MT"/>
              </a:rPr>
              <a:t> (Stanford)</a:t>
            </a:r>
          </a:p>
        </p:txBody>
      </p:sp>
    </p:spTree>
    <p:extLst>
      <p:ext uri="{BB962C8B-B14F-4D97-AF65-F5344CB8AC3E}">
        <p14:creationId xmlns:p14="http://schemas.microsoft.com/office/powerpoint/2010/main" val="106343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ontent Placeholder 41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Adjacency Matrix</a:t>
                </a:r>
              </a:p>
              <a:p>
                <a:pPr lvl="1"/>
                <a:r>
                  <a:rPr lang="en-US" dirty="0"/>
                  <a:t>A matrix that where each row/column represents a node and non-zero values represent edges</a:t>
                </a:r>
              </a:p>
              <a:p>
                <a:pPr lvl="1"/>
                <a:endParaRPr lang="en-US" u="sng" dirty="0"/>
              </a:p>
              <a:p>
                <a:pPr lvl="1"/>
                <a:r>
                  <a:rPr lang="en-US" u="sng" dirty="0"/>
                  <a:t>Example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2" name="Content Placeholder 4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3"/>
                <a:stretch>
                  <a:fillRect t="-1977" r="-3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4" name="Group 43"/>
          <p:cNvGrpSpPr>
            <a:grpSpLocks noChangeAspect="1"/>
          </p:cNvGrpSpPr>
          <p:nvPr/>
        </p:nvGrpSpPr>
        <p:grpSpPr>
          <a:xfrm>
            <a:off x="12403931" y="2667000"/>
            <a:ext cx="4114800" cy="3679365"/>
            <a:chOff x="4587081" y="7443568"/>
            <a:chExt cx="2070100" cy="1851039"/>
          </a:xfrm>
        </p:grpSpPr>
        <p:sp>
          <p:nvSpPr>
            <p:cNvPr id="4" name="object 4"/>
            <p:cNvSpPr txBox="1"/>
            <p:nvPr/>
          </p:nvSpPr>
          <p:spPr>
            <a:xfrm>
              <a:off x="4587081" y="7532469"/>
              <a:ext cx="292100" cy="64633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4200" dirty="0"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4587081" y="8637369"/>
              <a:ext cx="292100" cy="64633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4200" dirty="0">
                  <a:latin typeface="Gill Sans"/>
                  <a:cs typeface="Gill Sans"/>
                </a:rPr>
                <a:t>2</a:t>
              </a:r>
              <a:endParaRPr sz="4200">
                <a:latin typeface="Gill Sans"/>
                <a:cs typeface="Gill Sans"/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6365081" y="7443568"/>
              <a:ext cx="292100" cy="64633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4200" dirty="0">
                  <a:latin typeface="Gill Sans"/>
                  <a:cs typeface="Gill Sans"/>
                </a:rPr>
                <a:t>3</a:t>
              </a:r>
              <a:endParaRPr sz="4200">
                <a:latin typeface="Gill Sans"/>
                <a:cs typeface="Gill Sans"/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6365081" y="8548469"/>
              <a:ext cx="292100" cy="64633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4200" dirty="0">
                  <a:latin typeface="Gill Sans"/>
                  <a:cs typeface="Gill Sans"/>
                </a:rPr>
                <a:t>4</a:t>
              </a:r>
              <a:endParaRPr sz="4200">
                <a:latin typeface="Gill Sans"/>
                <a:cs typeface="Gill San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5012530" y="7999207"/>
              <a:ext cx="12700" cy="1117600"/>
            </a:xfrm>
            <a:custGeom>
              <a:avLst/>
              <a:gdLst/>
              <a:ahLst/>
              <a:cxnLst/>
              <a:rect l="l" t="t" r="r" b="b"/>
              <a:pathLst>
                <a:path w="12700" h="1117600">
                  <a:moveTo>
                    <a:pt x="0" y="0"/>
                  </a:moveTo>
                  <a:lnTo>
                    <a:pt x="12699" y="1117599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5025231" y="7986507"/>
              <a:ext cx="1181100" cy="0"/>
            </a:xfrm>
            <a:custGeom>
              <a:avLst/>
              <a:gdLst/>
              <a:ahLst/>
              <a:cxnLst/>
              <a:rect l="l" t="t" r="r" b="b"/>
              <a:pathLst>
                <a:path w="1181100">
                  <a:moveTo>
                    <a:pt x="0" y="0"/>
                  </a:moveTo>
                  <a:lnTo>
                    <a:pt x="11811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5029817" y="7989682"/>
              <a:ext cx="1180465" cy="1123950"/>
            </a:xfrm>
            <a:custGeom>
              <a:avLst/>
              <a:gdLst/>
              <a:ahLst/>
              <a:cxnLst/>
              <a:rect l="l" t="t" r="r" b="b"/>
              <a:pathLst>
                <a:path w="1180464" h="1123950">
                  <a:moveTo>
                    <a:pt x="0" y="1123597"/>
                  </a:moveTo>
                  <a:lnTo>
                    <a:pt x="1180041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6219030" y="7986507"/>
              <a:ext cx="0" cy="1130300"/>
            </a:xfrm>
            <a:custGeom>
              <a:avLst/>
              <a:gdLst/>
              <a:ahLst/>
              <a:cxnLst/>
              <a:rect l="l" t="t" r="r" b="b"/>
              <a:pathLst>
                <a:path h="1130300">
                  <a:moveTo>
                    <a:pt x="0" y="0"/>
                  </a:moveTo>
                  <a:lnTo>
                    <a:pt x="0" y="11303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5012178" y="7989682"/>
              <a:ext cx="1198245" cy="1151890"/>
            </a:xfrm>
            <a:custGeom>
              <a:avLst/>
              <a:gdLst/>
              <a:ahLst/>
              <a:cxnLst/>
              <a:rect l="l" t="t" r="r" b="b"/>
              <a:pathLst>
                <a:path w="1198245" h="1151890">
                  <a:moveTo>
                    <a:pt x="1197680" y="1151819"/>
                  </a:moveTo>
                  <a:lnTo>
                    <a:pt x="0" y="0"/>
                  </a:lnTo>
                </a:path>
              </a:pathLst>
            </a:custGeom>
            <a:ln w="25399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4847432" y="7846808"/>
              <a:ext cx="342899" cy="3428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latin typeface="Gill Sans"/>
                <a:cs typeface="Gill San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847432" y="8951708"/>
              <a:ext cx="342899" cy="3428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latin typeface="Gill Sans"/>
                <a:cs typeface="Gill San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6041232" y="7846808"/>
              <a:ext cx="342899" cy="3428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latin typeface="Gill Sans"/>
                <a:cs typeface="Gill San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6041232" y="8951708"/>
              <a:ext cx="342899" cy="3428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4018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GRAPHS &amp; TREES</a:t>
            </a:r>
          </a:p>
          <a:p>
            <a:pPr lvl="1"/>
            <a:r>
              <a:rPr lang="en-US" dirty="0"/>
              <a:t>graphs</a:t>
            </a:r>
          </a:p>
          <a:p>
            <a:pPr lvl="2"/>
            <a:r>
              <a:rPr lang="en-US" dirty="0"/>
              <a:t>model relationships about data</a:t>
            </a:r>
          </a:p>
          <a:p>
            <a:pPr lvl="2"/>
            <a:r>
              <a:rPr lang="en-US" dirty="0"/>
              <a:t>nodes and edges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trees</a:t>
            </a:r>
          </a:p>
          <a:p>
            <a:pPr lvl="2"/>
            <a:r>
              <a:rPr lang="en-US" dirty="0"/>
              <a:t>graphs with hierarchical structure</a:t>
            </a:r>
          </a:p>
          <a:p>
            <a:pPr lvl="2"/>
            <a:r>
              <a:rPr lang="en-US" dirty="0"/>
              <a:t>nodes as parents and children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11763742" y="2821348"/>
            <a:ext cx="1536700" cy="2032000"/>
            <a:chOff x="6384131" y="2489200"/>
            <a:chExt cx="1536700" cy="2032000"/>
          </a:xfrm>
        </p:grpSpPr>
        <p:sp>
          <p:nvSpPr>
            <p:cNvPr id="5" name="object 5"/>
            <p:cNvSpPr/>
            <p:nvPr/>
          </p:nvSpPr>
          <p:spPr>
            <a:xfrm>
              <a:off x="7743031" y="2654300"/>
              <a:ext cx="0" cy="850900"/>
            </a:xfrm>
            <a:custGeom>
              <a:avLst/>
              <a:gdLst/>
              <a:ahLst/>
              <a:cxnLst/>
              <a:rect l="l" t="t" r="r" b="b"/>
              <a:pathLst>
                <a:path h="850900">
                  <a:moveTo>
                    <a:pt x="0" y="85090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6549231" y="3479800"/>
              <a:ext cx="12700" cy="863600"/>
            </a:xfrm>
            <a:custGeom>
              <a:avLst/>
              <a:gdLst/>
              <a:ahLst/>
              <a:cxnLst/>
              <a:rect l="l" t="t" r="r" b="b"/>
              <a:pathLst>
                <a:path w="12700" h="863600">
                  <a:moveTo>
                    <a:pt x="0" y="0"/>
                  </a:moveTo>
                  <a:lnTo>
                    <a:pt x="12699" y="8636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6561931" y="3479799"/>
              <a:ext cx="1181100" cy="0"/>
            </a:xfrm>
            <a:custGeom>
              <a:avLst/>
              <a:gdLst/>
              <a:ahLst/>
              <a:cxnLst/>
              <a:rect l="l" t="t" r="r" b="b"/>
              <a:pathLst>
                <a:path w="1181100">
                  <a:moveTo>
                    <a:pt x="0" y="0"/>
                  </a:moveTo>
                  <a:lnTo>
                    <a:pt x="11811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6561932" y="3474509"/>
              <a:ext cx="1189355" cy="873125"/>
            </a:xfrm>
            <a:custGeom>
              <a:avLst/>
              <a:gdLst/>
              <a:ahLst/>
              <a:cxnLst/>
              <a:rect l="l" t="t" r="r" b="b"/>
              <a:pathLst>
                <a:path w="1189354" h="873125">
                  <a:moveTo>
                    <a:pt x="0" y="873125"/>
                  </a:moveTo>
                  <a:lnTo>
                    <a:pt x="1188861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6548879" y="2654301"/>
              <a:ext cx="1194435" cy="820419"/>
            </a:xfrm>
            <a:custGeom>
              <a:avLst/>
              <a:gdLst/>
              <a:ahLst/>
              <a:cxnLst/>
              <a:rect l="l" t="t" r="r" b="b"/>
              <a:pathLst>
                <a:path w="1194434" h="820420">
                  <a:moveTo>
                    <a:pt x="1194152" y="0"/>
                  </a:moveTo>
                  <a:lnTo>
                    <a:pt x="0" y="820208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6384131" y="3327400"/>
              <a:ext cx="342900" cy="342900"/>
            </a:xfrm>
            <a:custGeom>
              <a:avLst/>
              <a:gdLst/>
              <a:ahLst/>
              <a:cxnLst/>
              <a:rect l="l" t="t" r="r" b="b"/>
              <a:pathLst>
                <a:path w="342900" h="342900">
                  <a:moveTo>
                    <a:pt x="171449" y="0"/>
                  </a:moveTo>
                  <a:lnTo>
                    <a:pt x="132240" y="4519"/>
                  </a:lnTo>
                  <a:lnTo>
                    <a:pt x="94716" y="18078"/>
                  </a:lnTo>
                  <a:lnTo>
                    <a:pt x="60561" y="40675"/>
                  </a:lnTo>
                  <a:lnTo>
                    <a:pt x="32138" y="71467"/>
                  </a:lnTo>
                  <a:lnTo>
                    <a:pt x="12554" y="106932"/>
                  </a:lnTo>
                  <a:lnTo>
                    <a:pt x="2008" y="145206"/>
                  </a:lnTo>
                  <a:lnTo>
                    <a:pt x="0" y="171449"/>
                  </a:lnTo>
                  <a:lnTo>
                    <a:pt x="502" y="184602"/>
                  </a:lnTo>
                  <a:lnTo>
                    <a:pt x="8034" y="223437"/>
                  </a:lnTo>
                  <a:lnTo>
                    <a:pt x="24606" y="260025"/>
                  </a:lnTo>
                  <a:lnTo>
                    <a:pt x="50216" y="292682"/>
                  </a:lnTo>
                  <a:lnTo>
                    <a:pt x="82873" y="318293"/>
                  </a:lnTo>
                  <a:lnTo>
                    <a:pt x="119461" y="334864"/>
                  </a:lnTo>
                  <a:lnTo>
                    <a:pt x="158296" y="342397"/>
                  </a:lnTo>
                  <a:lnTo>
                    <a:pt x="171449" y="342899"/>
                  </a:lnTo>
                  <a:lnTo>
                    <a:pt x="184602" y="342397"/>
                  </a:lnTo>
                  <a:lnTo>
                    <a:pt x="223437" y="334864"/>
                  </a:lnTo>
                  <a:lnTo>
                    <a:pt x="260025" y="318293"/>
                  </a:lnTo>
                  <a:lnTo>
                    <a:pt x="292682" y="292682"/>
                  </a:lnTo>
                  <a:lnTo>
                    <a:pt x="318293" y="260025"/>
                  </a:lnTo>
                  <a:lnTo>
                    <a:pt x="334864" y="223437"/>
                  </a:lnTo>
                  <a:lnTo>
                    <a:pt x="342397" y="184602"/>
                  </a:lnTo>
                  <a:lnTo>
                    <a:pt x="342899" y="171449"/>
                  </a:lnTo>
                  <a:lnTo>
                    <a:pt x="342397" y="158296"/>
                  </a:lnTo>
                  <a:lnTo>
                    <a:pt x="334864" y="119461"/>
                  </a:lnTo>
                  <a:lnTo>
                    <a:pt x="318293" y="82873"/>
                  </a:lnTo>
                  <a:lnTo>
                    <a:pt x="292682" y="50216"/>
                  </a:lnTo>
                  <a:lnTo>
                    <a:pt x="260025" y="24606"/>
                  </a:lnTo>
                  <a:lnTo>
                    <a:pt x="223437" y="8034"/>
                  </a:lnTo>
                  <a:lnTo>
                    <a:pt x="184602" y="502"/>
                  </a:lnTo>
                  <a:lnTo>
                    <a:pt x="171449" y="0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6384131" y="4178300"/>
              <a:ext cx="342900" cy="342900"/>
            </a:xfrm>
            <a:custGeom>
              <a:avLst/>
              <a:gdLst/>
              <a:ahLst/>
              <a:cxnLst/>
              <a:rect l="l" t="t" r="r" b="b"/>
              <a:pathLst>
                <a:path w="342900" h="342900">
                  <a:moveTo>
                    <a:pt x="171449" y="0"/>
                  </a:moveTo>
                  <a:lnTo>
                    <a:pt x="132240" y="4519"/>
                  </a:lnTo>
                  <a:lnTo>
                    <a:pt x="94716" y="18078"/>
                  </a:lnTo>
                  <a:lnTo>
                    <a:pt x="60561" y="40675"/>
                  </a:lnTo>
                  <a:lnTo>
                    <a:pt x="32138" y="71467"/>
                  </a:lnTo>
                  <a:lnTo>
                    <a:pt x="12554" y="106932"/>
                  </a:lnTo>
                  <a:lnTo>
                    <a:pt x="2008" y="145206"/>
                  </a:lnTo>
                  <a:lnTo>
                    <a:pt x="0" y="171449"/>
                  </a:lnTo>
                  <a:lnTo>
                    <a:pt x="502" y="184602"/>
                  </a:lnTo>
                  <a:lnTo>
                    <a:pt x="8034" y="223437"/>
                  </a:lnTo>
                  <a:lnTo>
                    <a:pt x="24606" y="260025"/>
                  </a:lnTo>
                  <a:lnTo>
                    <a:pt x="50216" y="292682"/>
                  </a:lnTo>
                  <a:lnTo>
                    <a:pt x="82873" y="318293"/>
                  </a:lnTo>
                  <a:lnTo>
                    <a:pt x="119461" y="334864"/>
                  </a:lnTo>
                  <a:lnTo>
                    <a:pt x="158296" y="342397"/>
                  </a:lnTo>
                  <a:lnTo>
                    <a:pt x="171449" y="342899"/>
                  </a:lnTo>
                  <a:lnTo>
                    <a:pt x="184602" y="342397"/>
                  </a:lnTo>
                  <a:lnTo>
                    <a:pt x="223437" y="334864"/>
                  </a:lnTo>
                  <a:lnTo>
                    <a:pt x="260025" y="318293"/>
                  </a:lnTo>
                  <a:lnTo>
                    <a:pt x="292682" y="292682"/>
                  </a:lnTo>
                  <a:lnTo>
                    <a:pt x="318293" y="260025"/>
                  </a:lnTo>
                  <a:lnTo>
                    <a:pt x="334864" y="223437"/>
                  </a:lnTo>
                  <a:lnTo>
                    <a:pt x="342397" y="184602"/>
                  </a:lnTo>
                  <a:lnTo>
                    <a:pt x="342899" y="171449"/>
                  </a:lnTo>
                  <a:lnTo>
                    <a:pt x="342397" y="158296"/>
                  </a:lnTo>
                  <a:lnTo>
                    <a:pt x="334864" y="119461"/>
                  </a:lnTo>
                  <a:lnTo>
                    <a:pt x="318293" y="82873"/>
                  </a:lnTo>
                  <a:lnTo>
                    <a:pt x="292682" y="50216"/>
                  </a:lnTo>
                  <a:lnTo>
                    <a:pt x="260025" y="24606"/>
                  </a:lnTo>
                  <a:lnTo>
                    <a:pt x="223437" y="8034"/>
                  </a:lnTo>
                  <a:lnTo>
                    <a:pt x="184602" y="502"/>
                  </a:lnTo>
                  <a:lnTo>
                    <a:pt x="171449" y="0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7577931" y="3327400"/>
              <a:ext cx="342900" cy="342900"/>
            </a:xfrm>
            <a:custGeom>
              <a:avLst/>
              <a:gdLst/>
              <a:ahLst/>
              <a:cxnLst/>
              <a:rect l="l" t="t" r="r" b="b"/>
              <a:pathLst>
                <a:path w="342900" h="342900">
                  <a:moveTo>
                    <a:pt x="171449" y="0"/>
                  </a:moveTo>
                  <a:lnTo>
                    <a:pt x="132240" y="4519"/>
                  </a:lnTo>
                  <a:lnTo>
                    <a:pt x="94716" y="18078"/>
                  </a:lnTo>
                  <a:lnTo>
                    <a:pt x="60561" y="40675"/>
                  </a:lnTo>
                  <a:lnTo>
                    <a:pt x="32138" y="71467"/>
                  </a:lnTo>
                  <a:lnTo>
                    <a:pt x="12554" y="106932"/>
                  </a:lnTo>
                  <a:lnTo>
                    <a:pt x="2008" y="145206"/>
                  </a:lnTo>
                  <a:lnTo>
                    <a:pt x="0" y="171449"/>
                  </a:lnTo>
                  <a:lnTo>
                    <a:pt x="502" y="184602"/>
                  </a:lnTo>
                  <a:lnTo>
                    <a:pt x="8034" y="223437"/>
                  </a:lnTo>
                  <a:lnTo>
                    <a:pt x="24606" y="260025"/>
                  </a:lnTo>
                  <a:lnTo>
                    <a:pt x="50216" y="292682"/>
                  </a:lnTo>
                  <a:lnTo>
                    <a:pt x="82873" y="318293"/>
                  </a:lnTo>
                  <a:lnTo>
                    <a:pt x="119461" y="334864"/>
                  </a:lnTo>
                  <a:lnTo>
                    <a:pt x="158296" y="342397"/>
                  </a:lnTo>
                  <a:lnTo>
                    <a:pt x="171449" y="342899"/>
                  </a:lnTo>
                  <a:lnTo>
                    <a:pt x="184602" y="342397"/>
                  </a:lnTo>
                  <a:lnTo>
                    <a:pt x="223437" y="334864"/>
                  </a:lnTo>
                  <a:lnTo>
                    <a:pt x="260025" y="318293"/>
                  </a:lnTo>
                  <a:lnTo>
                    <a:pt x="292682" y="292682"/>
                  </a:lnTo>
                  <a:lnTo>
                    <a:pt x="318293" y="260025"/>
                  </a:lnTo>
                  <a:lnTo>
                    <a:pt x="334864" y="223437"/>
                  </a:lnTo>
                  <a:lnTo>
                    <a:pt x="342397" y="184602"/>
                  </a:lnTo>
                  <a:lnTo>
                    <a:pt x="342899" y="171449"/>
                  </a:lnTo>
                  <a:lnTo>
                    <a:pt x="342397" y="158296"/>
                  </a:lnTo>
                  <a:lnTo>
                    <a:pt x="334864" y="119461"/>
                  </a:lnTo>
                  <a:lnTo>
                    <a:pt x="318293" y="82873"/>
                  </a:lnTo>
                  <a:lnTo>
                    <a:pt x="292682" y="50216"/>
                  </a:lnTo>
                  <a:lnTo>
                    <a:pt x="260025" y="24606"/>
                  </a:lnTo>
                  <a:lnTo>
                    <a:pt x="223437" y="8034"/>
                  </a:lnTo>
                  <a:lnTo>
                    <a:pt x="184602" y="502"/>
                  </a:lnTo>
                  <a:lnTo>
                    <a:pt x="171449" y="0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7577931" y="2489200"/>
              <a:ext cx="342900" cy="342900"/>
            </a:xfrm>
            <a:custGeom>
              <a:avLst/>
              <a:gdLst/>
              <a:ahLst/>
              <a:cxnLst/>
              <a:rect l="l" t="t" r="r" b="b"/>
              <a:pathLst>
                <a:path w="342900" h="342900">
                  <a:moveTo>
                    <a:pt x="171449" y="0"/>
                  </a:moveTo>
                  <a:lnTo>
                    <a:pt x="132240" y="4519"/>
                  </a:lnTo>
                  <a:lnTo>
                    <a:pt x="94716" y="18078"/>
                  </a:lnTo>
                  <a:lnTo>
                    <a:pt x="60561" y="40675"/>
                  </a:lnTo>
                  <a:lnTo>
                    <a:pt x="32138" y="71467"/>
                  </a:lnTo>
                  <a:lnTo>
                    <a:pt x="12554" y="106932"/>
                  </a:lnTo>
                  <a:lnTo>
                    <a:pt x="2008" y="145206"/>
                  </a:lnTo>
                  <a:lnTo>
                    <a:pt x="0" y="171449"/>
                  </a:lnTo>
                  <a:lnTo>
                    <a:pt x="502" y="184602"/>
                  </a:lnTo>
                  <a:lnTo>
                    <a:pt x="8034" y="223437"/>
                  </a:lnTo>
                  <a:lnTo>
                    <a:pt x="24606" y="260025"/>
                  </a:lnTo>
                  <a:lnTo>
                    <a:pt x="50216" y="292682"/>
                  </a:lnTo>
                  <a:lnTo>
                    <a:pt x="82873" y="318293"/>
                  </a:lnTo>
                  <a:lnTo>
                    <a:pt x="119461" y="334864"/>
                  </a:lnTo>
                  <a:lnTo>
                    <a:pt x="158296" y="342397"/>
                  </a:lnTo>
                  <a:lnTo>
                    <a:pt x="171449" y="342899"/>
                  </a:lnTo>
                  <a:lnTo>
                    <a:pt x="184602" y="342397"/>
                  </a:lnTo>
                  <a:lnTo>
                    <a:pt x="223437" y="334864"/>
                  </a:lnTo>
                  <a:lnTo>
                    <a:pt x="260025" y="318293"/>
                  </a:lnTo>
                  <a:lnTo>
                    <a:pt x="292682" y="292682"/>
                  </a:lnTo>
                  <a:lnTo>
                    <a:pt x="318293" y="260025"/>
                  </a:lnTo>
                  <a:lnTo>
                    <a:pt x="334864" y="223437"/>
                  </a:lnTo>
                  <a:lnTo>
                    <a:pt x="342397" y="184602"/>
                  </a:lnTo>
                  <a:lnTo>
                    <a:pt x="342899" y="171449"/>
                  </a:lnTo>
                  <a:lnTo>
                    <a:pt x="342397" y="158296"/>
                  </a:lnTo>
                  <a:lnTo>
                    <a:pt x="334864" y="119461"/>
                  </a:lnTo>
                  <a:lnTo>
                    <a:pt x="318293" y="82873"/>
                  </a:lnTo>
                  <a:lnTo>
                    <a:pt x="292682" y="50216"/>
                  </a:lnTo>
                  <a:lnTo>
                    <a:pt x="260025" y="24606"/>
                  </a:lnTo>
                  <a:lnTo>
                    <a:pt x="223437" y="8034"/>
                  </a:lnTo>
                  <a:lnTo>
                    <a:pt x="184602" y="502"/>
                  </a:lnTo>
                  <a:lnTo>
                    <a:pt x="171449" y="0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1983184" y="6113858"/>
            <a:ext cx="1570955" cy="1748465"/>
            <a:chOff x="6766613" y="5491779"/>
            <a:chExt cx="1570955" cy="1748465"/>
          </a:xfrm>
        </p:grpSpPr>
        <p:sp>
          <p:nvSpPr>
            <p:cNvPr id="14" name="object 14"/>
            <p:cNvSpPr/>
            <p:nvPr/>
          </p:nvSpPr>
          <p:spPr>
            <a:xfrm>
              <a:off x="7414266" y="5670707"/>
              <a:ext cx="455295" cy="454659"/>
            </a:xfrm>
            <a:custGeom>
              <a:avLst/>
              <a:gdLst/>
              <a:ahLst/>
              <a:cxnLst/>
              <a:rect l="l" t="t" r="r" b="b"/>
              <a:pathLst>
                <a:path w="455295" h="454660">
                  <a:moveTo>
                    <a:pt x="454734" y="454197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6959532" y="5670707"/>
              <a:ext cx="455295" cy="454659"/>
            </a:xfrm>
            <a:custGeom>
              <a:avLst/>
              <a:gdLst/>
              <a:ahLst/>
              <a:cxnLst/>
              <a:rect l="l" t="t" r="r" b="b"/>
              <a:pathLst>
                <a:path w="455295" h="454660">
                  <a:moveTo>
                    <a:pt x="454734" y="0"/>
                  </a:moveTo>
                  <a:lnTo>
                    <a:pt x="0" y="454197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6955631" y="6121399"/>
              <a:ext cx="0" cy="927100"/>
            </a:xfrm>
            <a:custGeom>
              <a:avLst/>
              <a:gdLst/>
              <a:ahLst/>
              <a:cxnLst/>
              <a:rect l="l" t="t" r="r" b="b"/>
              <a:pathLst>
                <a:path h="927100">
                  <a:moveTo>
                    <a:pt x="0" y="0"/>
                  </a:moveTo>
                  <a:lnTo>
                    <a:pt x="0" y="92709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7689863" y="6124903"/>
              <a:ext cx="179705" cy="1005205"/>
            </a:xfrm>
            <a:custGeom>
              <a:avLst/>
              <a:gdLst/>
              <a:ahLst/>
              <a:cxnLst/>
              <a:rect l="l" t="t" r="r" b="b"/>
              <a:pathLst>
                <a:path w="179704" h="1005204">
                  <a:moveTo>
                    <a:pt x="179137" y="0"/>
                  </a:moveTo>
                  <a:lnTo>
                    <a:pt x="0" y="1004738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7869000" y="6124903"/>
              <a:ext cx="275590" cy="922655"/>
            </a:xfrm>
            <a:custGeom>
              <a:avLst/>
              <a:gdLst/>
              <a:ahLst/>
              <a:cxnLst/>
              <a:rect l="l" t="t" r="r" b="b"/>
              <a:pathLst>
                <a:path w="275590" h="922654">
                  <a:moveTo>
                    <a:pt x="275596" y="922157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7235127" y="5491779"/>
              <a:ext cx="372110" cy="372110"/>
            </a:xfrm>
            <a:custGeom>
              <a:avLst/>
              <a:gdLst/>
              <a:ahLst/>
              <a:cxnLst/>
              <a:rect l="l" t="t" r="r" b="b"/>
              <a:pathLst>
                <a:path w="372109" h="372110">
                  <a:moveTo>
                    <a:pt x="186027" y="0"/>
                  </a:moveTo>
                  <a:lnTo>
                    <a:pt x="143484" y="4897"/>
                  </a:lnTo>
                  <a:lnTo>
                    <a:pt x="102769" y="19591"/>
                  </a:lnTo>
                  <a:lnTo>
                    <a:pt x="65711" y="44081"/>
                  </a:lnTo>
                  <a:lnTo>
                    <a:pt x="34871" y="77453"/>
                  </a:lnTo>
                  <a:lnTo>
                    <a:pt x="13621" y="115888"/>
                  </a:lnTo>
                  <a:lnTo>
                    <a:pt x="2179" y="157367"/>
                  </a:lnTo>
                  <a:lnTo>
                    <a:pt x="0" y="185808"/>
                  </a:lnTo>
                  <a:lnTo>
                    <a:pt x="544" y="200062"/>
                  </a:lnTo>
                  <a:lnTo>
                    <a:pt x="8717" y="242149"/>
                  </a:lnTo>
                  <a:lnTo>
                    <a:pt x="26698" y="281802"/>
                  </a:lnTo>
                  <a:lnTo>
                    <a:pt x="54486" y="317193"/>
                  </a:lnTo>
                  <a:lnTo>
                    <a:pt x="89920" y="344949"/>
                  </a:lnTo>
                  <a:lnTo>
                    <a:pt x="129619" y="362908"/>
                  </a:lnTo>
                  <a:lnTo>
                    <a:pt x="171756" y="371071"/>
                  </a:lnTo>
                  <a:lnTo>
                    <a:pt x="186027" y="371615"/>
                  </a:lnTo>
                  <a:lnTo>
                    <a:pt x="200299" y="371071"/>
                  </a:lnTo>
                  <a:lnTo>
                    <a:pt x="242436" y="362908"/>
                  </a:lnTo>
                  <a:lnTo>
                    <a:pt x="282135" y="344949"/>
                  </a:lnTo>
                  <a:lnTo>
                    <a:pt x="317569" y="317193"/>
                  </a:lnTo>
                  <a:lnTo>
                    <a:pt x="345357" y="281802"/>
                  </a:lnTo>
                  <a:lnTo>
                    <a:pt x="363337" y="242149"/>
                  </a:lnTo>
                  <a:lnTo>
                    <a:pt x="371510" y="200062"/>
                  </a:lnTo>
                  <a:lnTo>
                    <a:pt x="372055" y="185808"/>
                  </a:lnTo>
                  <a:lnTo>
                    <a:pt x="371510" y="171553"/>
                  </a:lnTo>
                  <a:lnTo>
                    <a:pt x="363337" y="129466"/>
                  </a:lnTo>
                  <a:lnTo>
                    <a:pt x="345357" y="89814"/>
                  </a:lnTo>
                  <a:lnTo>
                    <a:pt x="317569" y="54422"/>
                  </a:lnTo>
                  <a:lnTo>
                    <a:pt x="282135" y="26666"/>
                  </a:lnTo>
                  <a:lnTo>
                    <a:pt x="242436" y="8707"/>
                  </a:lnTo>
                  <a:lnTo>
                    <a:pt x="200299" y="544"/>
                  </a:lnTo>
                  <a:lnTo>
                    <a:pt x="186027" y="0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7510724" y="6868134"/>
              <a:ext cx="372110" cy="372110"/>
            </a:xfrm>
            <a:custGeom>
              <a:avLst/>
              <a:gdLst/>
              <a:ahLst/>
              <a:cxnLst/>
              <a:rect l="l" t="t" r="r" b="b"/>
              <a:pathLst>
                <a:path w="372109" h="372109">
                  <a:moveTo>
                    <a:pt x="186027" y="0"/>
                  </a:moveTo>
                  <a:lnTo>
                    <a:pt x="143484" y="4897"/>
                  </a:lnTo>
                  <a:lnTo>
                    <a:pt x="102769" y="19591"/>
                  </a:lnTo>
                  <a:lnTo>
                    <a:pt x="65711" y="44081"/>
                  </a:lnTo>
                  <a:lnTo>
                    <a:pt x="34871" y="77453"/>
                  </a:lnTo>
                  <a:lnTo>
                    <a:pt x="13621" y="115888"/>
                  </a:lnTo>
                  <a:lnTo>
                    <a:pt x="2179" y="157367"/>
                  </a:lnTo>
                  <a:lnTo>
                    <a:pt x="0" y="185808"/>
                  </a:lnTo>
                  <a:lnTo>
                    <a:pt x="544" y="200062"/>
                  </a:lnTo>
                  <a:lnTo>
                    <a:pt x="8717" y="242149"/>
                  </a:lnTo>
                  <a:lnTo>
                    <a:pt x="26698" y="281802"/>
                  </a:lnTo>
                  <a:lnTo>
                    <a:pt x="54486" y="317193"/>
                  </a:lnTo>
                  <a:lnTo>
                    <a:pt x="89920" y="344949"/>
                  </a:lnTo>
                  <a:lnTo>
                    <a:pt x="129619" y="362908"/>
                  </a:lnTo>
                  <a:lnTo>
                    <a:pt x="171756" y="371071"/>
                  </a:lnTo>
                  <a:lnTo>
                    <a:pt x="186027" y="371615"/>
                  </a:lnTo>
                  <a:lnTo>
                    <a:pt x="200299" y="371071"/>
                  </a:lnTo>
                  <a:lnTo>
                    <a:pt x="242436" y="362908"/>
                  </a:lnTo>
                  <a:lnTo>
                    <a:pt x="282135" y="344949"/>
                  </a:lnTo>
                  <a:lnTo>
                    <a:pt x="317569" y="317193"/>
                  </a:lnTo>
                  <a:lnTo>
                    <a:pt x="345357" y="281802"/>
                  </a:lnTo>
                  <a:lnTo>
                    <a:pt x="363337" y="242149"/>
                  </a:lnTo>
                  <a:lnTo>
                    <a:pt x="371510" y="200062"/>
                  </a:lnTo>
                  <a:lnTo>
                    <a:pt x="372055" y="185808"/>
                  </a:lnTo>
                  <a:lnTo>
                    <a:pt x="371510" y="171553"/>
                  </a:lnTo>
                  <a:lnTo>
                    <a:pt x="363337" y="129466"/>
                  </a:lnTo>
                  <a:lnTo>
                    <a:pt x="345357" y="89814"/>
                  </a:lnTo>
                  <a:lnTo>
                    <a:pt x="317569" y="54422"/>
                  </a:lnTo>
                  <a:lnTo>
                    <a:pt x="282135" y="26666"/>
                  </a:lnTo>
                  <a:lnTo>
                    <a:pt x="242436" y="8707"/>
                  </a:lnTo>
                  <a:lnTo>
                    <a:pt x="200299" y="544"/>
                  </a:lnTo>
                  <a:lnTo>
                    <a:pt x="186027" y="0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7689862" y="5945977"/>
              <a:ext cx="372110" cy="372110"/>
            </a:xfrm>
            <a:custGeom>
              <a:avLst/>
              <a:gdLst/>
              <a:ahLst/>
              <a:cxnLst/>
              <a:rect l="l" t="t" r="r" b="b"/>
              <a:pathLst>
                <a:path w="372109" h="372110">
                  <a:moveTo>
                    <a:pt x="186027" y="0"/>
                  </a:moveTo>
                  <a:lnTo>
                    <a:pt x="143484" y="4897"/>
                  </a:lnTo>
                  <a:lnTo>
                    <a:pt x="102769" y="19591"/>
                  </a:lnTo>
                  <a:lnTo>
                    <a:pt x="65710" y="44081"/>
                  </a:lnTo>
                  <a:lnTo>
                    <a:pt x="34870" y="77453"/>
                  </a:lnTo>
                  <a:lnTo>
                    <a:pt x="13621" y="115888"/>
                  </a:lnTo>
                  <a:lnTo>
                    <a:pt x="2179" y="157366"/>
                  </a:lnTo>
                  <a:lnTo>
                    <a:pt x="0" y="185807"/>
                  </a:lnTo>
                  <a:lnTo>
                    <a:pt x="544" y="200062"/>
                  </a:lnTo>
                  <a:lnTo>
                    <a:pt x="8717" y="242149"/>
                  </a:lnTo>
                  <a:lnTo>
                    <a:pt x="26698" y="281801"/>
                  </a:lnTo>
                  <a:lnTo>
                    <a:pt x="54485" y="317193"/>
                  </a:lnTo>
                  <a:lnTo>
                    <a:pt x="89920" y="344949"/>
                  </a:lnTo>
                  <a:lnTo>
                    <a:pt x="129619" y="362908"/>
                  </a:lnTo>
                  <a:lnTo>
                    <a:pt x="171756" y="371071"/>
                  </a:lnTo>
                  <a:lnTo>
                    <a:pt x="186027" y="371615"/>
                  </a:lnTo>
                  <a:lnTo>
                    <a:pt x="200299" y="371071"/>
                  </a:lnTo>
                  <a:lnTo>
                    <a:pt x="242435" y="362908"/>
                  </a:lnTo>
                  <a:lnTo>
                    <a:pt x="282135" y="344949"/>
                  </a:lnTo>
                  <a:lnTo>
                    <a:pt x="317568" y="317193"/>
                  </a:lnTo>
                  <a:lnTo>
                    <a:pt x="345356" y="281801"/>
                  </a:lnTo>
                  <a:lnTo>
                    <a:pt x="363337" y="242149"/>
                  </a:lnTo>
                  <a:lnTo>
                    <a:pt x="371509" y="200062"/>
                  </a:lnTo>
                  <a:lnTo>
                    <a:pt x="372054" y="185807"/>
                  </a:lnTo>
                  <a:lnTo>
                    <a:pt x="371509" y="171553"/>
                  </a:lnTo>
                  <a:lnTo>
                    <a:pt x="363337" y="129466"/>
                  </a:lnTo>
                  <a:lnTo>
                    <a:pt x="345356" y="89814"/>
                  </a:lnTo>
                  <a:lnTo>
                    <a:pt x="317568" y="54422"/>
                  </a:lnTo>
                  <a:lnTo>
                    <a:pt x="282135" y="26666"/>
                  </a:lnTo>
                  <a:lnTo>
                    <a:pt x="242435" y="8707"/>
                  </a:lnTo>
                  <a:lnTo>
                    <a:pt x="200299" y="544"/>
                  </a:lnTo>
                  <a:lnTo>
                    <a:pt x="186027" y="0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7965458" y="6868134"/>
              <a:ext cx="372110" cy="372110"/>
            </a:xfrm>
            <a:custGeom>
              <a:avLst/>
              <a:gdLst/>
              <a:ahLst/>
              <a:cxnLst/>
              <a:rect l="l" t="t" r="r" b="b"/>
              <a:pathLst>
                <a:path w="372109" h="372109">
                  <a:moveTo>
                    <a:pt x="186027" y="0"/>
                  </a:moveTo>
                  <a:lnTo>
                    <a:pt x="143484" y="4897"/>
                  </a:lnTo>
                  <a:lnTo>
                    <a:pt x="102769" y="19591"/>
                  </a:lnTo>
                  <a:lnTo>
                    <a:pt x="65710" y="44081"/>
                  </a:lnTo>
                  <a:lnTo>
                    <a:pt x="34870" y="77453"/>
                  </a:lnTo>
                  <a:lnTo>
                    <a:pt x="13621" y="115888"/>
                  </a:lnTo>
                  <a:lnTo>
                    <a:pt x="2179" y="157367"/>
                  </a:lnTo>
                  <a:lnTo>
                    <a:pt x="0" y="185808"/>
                  </a:lnTo>
                  <a:lnTo>
                    <a:pt x="544" y="200062"/>
                  </a:lnTo>
                  <a:lnTo>
                    <a:pt x="8717" y="242149"/>
                  </a:lnTo>
                  <a:lnTo>
                    <a:pt x="26698" y="281802"/>
                  </a:lnTo>
                  <a:lnTo>
                    <a:pt x="54485" y="317193"/>
                  </a:lnTo>
                  <a:lnTo>
                    <a:pt x="89920" y="344949"/>
                  </a:lnTo>
                  <a:lnTo>
                    <a:pt x="129619" y="362908"/>
                  </a:lnTo>
                  <a:lnTo>
                    <a:pt x="171756" y="371071"/>
                  </a:lnTo>
                  <a:lnTo>
                    <a:pt x="186027" y="371615"/>
                  </a:lnTo>
                  <a:lnTo>
                    <a:pt x="200299" y="371071"/>
                  </a:lnTo>
                  <a:lnTo>
                    <a:pt x="242435" y="362908"/>
                  </a:lnTo>
                  <a:lnTo>
                    <a:pt x="282135" y="344949"/>
                  </a:lnTo>
                  <a:lnTo>
                    <a:pt x="317568" y="317193"/>
                  </a:lnTo>
                  <a:lnTo>
                    <a:pt x="345356" y="281802"/>
                  </a:lnTo>
                  <a:lnTo>
                    <a:pt x="363337" y="242149"/>
                  </a:lnTo>
                  <a:lnTo>
                    <a:pt x="371509" y="200062"/>
                  </a:lnTo>
                  <a:lnTo>
                    <a:pt x="372054" y="185808"/>
                  </a:lnTo>
                  <a:lnTo>
                    <a:pt x="371509" y="171553"/>
                  </a:lnTo>
                  <a:lnTo>
                    <a:pt x="363337" y="129466"/>
                  </a:lnTo>
                  <a:lnTo>
                    <a:pt x="345356" y="89814"/>
                  </a:lnTo>
                  <a:lnTo>
                    <a:pt x="317568" y="54422"/>
                  </a:lnTo>
                  <a:lnTo>
                    <a:pt x="282135" y="26666"/>
                  </a:lnTo>
                  <a:lnTo>
                    <a:pt x="242435" y="8707"/>
                  </a:lnTo>
                  <a:lnTo>
                    <a:pt x="200299" y="544"/>
                  </a:lnTo>
                  <a:lnTo>
                    <a:pt x="186027" y="0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6766613" y="6868134"/>
              <a:ext cx="372110" cy="372110"/>
            </a:xfrm>
            <a:custGeom>
              <a:avLst/>
              <a:gdLst/>
              <a:ahLst/>
              <a:cxnLst/>
              <a:rect l="l" t="t" r="r" b="b"/>
              <a:pathLst>
                <a:path w="372109" h="372109">
                  <a:moveTo>
                    <a:pt x="186027" y="0"/>
                  </a:moveTo>
                  <a:lnTo>
                    <a:pt x="143484" y="4897"/>
                  </a:lnTo>
                  <a:lnTo>
                    <a:pt x="102769" y="19591"/>
                  </a:lnTo>
                  <a:lnTo>
                    <a:pt x="65710" y="44081"/>
                  </a:lnTo>
                  <a:lnTo>
                    <a:pt x="34870" y="77453"/>
                  </a:lnTo>
                  <a:lnTo>
                    <a:pt x="13621" y="115888"/>
                  </a:lnTo>
                  <a:lnTo>
                    <a:pt x="2179" y="157367"/>
                  </a:lnTo>
                  <a:lnTo>
                    <a:pt x="0" y="185808"/>
                  </a:lnTo>
                  <a:lnTo>
                    <a:pt x="544" y="200062"/>
                  </a:lnTo>
                  <a:lnTo>
                    <a:pt x="8717" y="242149"/>
                  </a:lnTo>
                  <a:lnTo>
                    <a:pt x="26698" y="281802"/>
                  </a:lnTo>
                  <a:lnTo>
                    <a:pt x="54485" y="317193"/>
                  </a:lnTo>
                  <a:lnTo>
                    <a:pt x="89920" y="344949"/>
                  </a:lnTo>
                  <a:lnTo>
                    <a:pt x="129619" y="362908"/>
                  </a:lnTo>
                  <a:lnTo>
                    <a:pt x="171756" y="371071"/>
                  </a:lnTo>
                  <a:lnTo>
                    <a:pt x="186027" y="371615"/>
                  </a:lnTo>
                  <a:lnTo>
                    <a:pt x="200299" y="371071"/>
                  </a:lnTo>
                  <a:lnTo>
                    <a:pt x="242435" y="362908"/>
                  </a:lnTo>
                  <a:lnTo>
                    <a:pt x="282135" y="344949"/>
                  </a:lnTo>
                  <a:lnTo>
                    <a:pt x="317568" y="317193"/>
                  </a:lnTo>
                  <a:lnTo>
                    <a:pt x="345356" y="281802"/>
                  </a:lnTo>
                  <a:lnTo>
                    <a:pt x="363337" y="242149"/>
                  </a:lnTo>
                  <a:lnTo>
                    <a:pt x="371509" y="200062"/>
                  </a:lnTo>
                  <a:lnTo>
                    <a:pt x="372054" y="185808"/>
                  </a:lnTo>
                  <a:lnTo>
                    <a:pt x="371509" y="171553"/>
                  </a:lnTo>
                  <a:lnTo>
                    <a:pt x="363337" y="129466"/>
                  </a:lnTo>
                  <a:lnTo>
                    <a:pt x="345356" y="89814"/>
                  </a:lnTo>
                  <a:lnTo>
                    <a:pt x="317568" y="54422"/>
                  </a:lnTo>
                  <a:lnTo>
                    <a:pt x="282135" y="26666"/>
                  </a:lnTo>
                  <a:lnTo>
                    <a:pt x="242435" y="8707"/>
                  </a:lnTo>
                  <a:lnTo>
                    <a:pt x="200299" y="544"/>
                  </a:lnTo>
                  <a:lnTo>
                    <a:pt x="186027" y="0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6766613" y="5945977"/>
              <a:ext cx="372110" cy="372110"/>
            </a:xfrm>
            <a:custGeom>
              <a:avLst/>
              <a:gdLst/>
              <a:ahLst/>
              <a:cxnLst/>
              <a:rect l="l" t="t" r="r" b="b"/>
              <a:pathLst>
                <a:path w="372109" h="372110">
                  <a:moveTo>
                    <a:pt x="186027" y="0"/>
                  </a:moveTo>
                  <a:lnTo>
                    <a:pt x="143484" y="4897"/>
                  </a:lnTo>
                  <a:lnTo>
                    <a:pt x="102769" y="19591"/>
                  </a:lnTo>
                  <a:lnTo>
                    <a:pt x="65710" y="44081"/>
                  </a:lnTo>
                  <a:lnTo>
                    <a:pt x="34870" y="77453"/>
                  </a:lnTo>
                  <a:lnTo>
                    <a:pt x="13621" y="115888"/>
                  </a:lnTo>
                  <a:lnTo>
                    <a:pt x="2179" y="157366"/>
                  </a:lnTo>
                  <a:lnTo>
                    <a:pt x="0" y="185807"/>
                  </a:lnTo>
                  <a:lnTo>
                    <a:pt x="544" y="200062"/>
                  </a:lnTo>
                  <a:lnTo>
                    <a:pt x="8717" y="242149"/>
                  </a:lnTo>
                  <a:lnTo>
                    <a:pt x="26698" y="281801"/>
                  </a:lnTo>
                  <a:lnTo>
                    <a:pt x="54485" y="317193"/>
                  </a:lnTo>
                  <a:lnTo>
                    <a:pt x="89920" y="344949"/>
                  </a:lnTo>
                  <a:lnTo>
                    <a:pt x="129619" y="362908"/>
                  </a:lnTo>
                  <a:lnTo>
                    <a:pt x="171756" y="371071"/>
                  </a:lnTo>
                  <a:lnTo>
                    <a:pt x="186027" y="371615"/>
                  </a:lnTo>
                  <a:lnTo>
                    <a:pt x="200299" y="371071"/>
                  </a:lnTo>
                  <a:lnTo>
                    <a:pt x="242435" y="362908"/>
                  </a:lnTo>
                  <a:lnTo>
                    <a:pt x="282135" y="344949"/>
                  </a:lnTo>
                  <a:lnTo>
                    <a:pt x="317568" y="317193"/>
                  </a:lnTo>
                  <a:lnTo>
                    <a:pt x="345356" y="281801"/>
                  </a:lnTo>
                  <a:lnTo>
                    <a:pt x="363337" y="242149"/>
                  </a:lnTo>
                  <a:lnTo>
                    <a:pt x="371509" y="200062"/>
                  </a:lnTo>
                  <a:lnTo>
                    <a:pt x="372054" y="185807"/>
                  </a:lnTo>
                  <a:lnTo>
                    <a:pt x="371509" y="171553"/>
                  </a:lnTo>
                  <a:lnTo>
                    <a:pt x="363337" y="129466"/>
                  </a:lnTo>
                  <a:lnTo>
                    <a:pt x="345356" y="89814"/>
                  </a:lnTo>
                  <a:lnTo>
                    <a:pt x="317568" y="54422"/>
                  </a:lnTo>
                  <a:lnTo>
                    <a:pt x="282135" y="26666"/>
                  </a:lnTo>
                  <a:lnTo>
                    <a:pt x="242435" y="8707"/>
                  </a:lnTo>
                  <a:lnTo>
                    <a:pt x="200299" y="544"/>
                  </a:lnTo>
                  <a:lnTo>
                    <a:pt x="186027" y="0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7951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239438" y="2632780"/>
            <a:ext cx="1628218" cy="2244020"/>
            <a:chOff x="3606587" y="2463801"/>
            <a:chExt cx="1628218" cy="2244020"/>
          </a:xfrm>
        </p:grpSpPr>
        <p:sp>
          <p:nvSpPr>
            <p:cNvPr id="3" name="object 3"/>
            <p:cNvSpPr/>
            <p:nvPr/>
          </p:nvSpPr>
          <p:spPr>
            <a:xfrm>
              <a:off x="4708972" y="2739072"/>
              <a:ext cx="372055" cy="3716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3882183" y="2642727"/>
              <a:ext cx="762635" cy="202565"/>
            </a:xfrm>
            <a:custGeom>
              <a:avLst/>
              <a:gdLst/>
              <a:ahLst/>
              <a:cxnLst/>
              <a:rect l="l" t="t" r="r" b="b"/>
              <a:pathLst>
                <a:path w="762635" h="202564">
                  <a:moveTo>
                    <a:pt x="0" y="0"/>
                  </a:moveTo>
                  <a:lnTo>
                    <a:pt x="746280" y="202073"/>
                  </a:lnTo>
                  <a:lnTo>
                    <a:pt x="762048" y="202073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4620526" y="2799312"/>
              <a:ext cx="95885" cy="84455"/>
            </a:xfrm>
            <a:custGeom>
              <a:avLst/>
              <a:gdLst/>
              <a:ahLst/>
              <a:cxnLst/>
              <a:rect l="l" t="t" r="r" b="b"/>
              <a:pathLst>
                <a:path w="95885" h="84455">
                  <a:moveTo>
                    <a:pt x="22899" y="0"/>
                  </a:moveTo>
                  <a:lnTo>
                    <a:pt x="0" y="84321"/>
                  </a:lnTo>
                  <a:lnTo>
                    <a:pt x="95771" y="65059"/>
                  </a:lnTo>
                  <a:lnTo>
                    <a:pt x="22899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785724" y="3086101"/>
              <a:ext cx="909319" cy="749935"/>
            </a:xfrm>
            <a:custGeom>
              <a:avLst/>
              <a:gdLst/>
              <a:ahLst/>
              <a:cxnLst/>
              <a:rect l="l" t="t" r="r" b="b"/>
              <a:pathLst>
                <a:path w="909319" h="749935">
                  <a:moveTo>
                    <a:pt x="0" y="749466"/>
                  </a:moveTo>
                  <a:lnTo>
                    <a:pt x="893577" y="12699"/>
                  </a:lnTo>
                  <a:lnTo>
                    <a:pt x="909307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657330" y="3038350"/>
              <a:ext cx="95250" cy="89535"/>
            </a:xfrm>
            <a:custGeom>
              <a:avLst/>
              <a:gdLst/>
              <a:ahLst/>
              <a:cxnLst/>
              <a:rect l="l" t="t" r="r" b="b"/>
              <a:pathLst>
                <a:path w="95250" h="89535">
                  <a:moveTo>
                    <a:pt x="95114" y="0"/>
                  </a:moveTo>
                  <a:lnTo>
                    <a:pt x="0" y="22282"/>
                  </a:lnTo>
                  <a:lnTo>
                    <a:pt x="55871" y="89461"/>
                  </a:lnTo>
                  <a:lnTo>
                    <a:pt x="95114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3703045" y="2463801"/>
              <a:ext cx="372054" cy="3716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3785724" y="3840155"/>
              <a:ext cx="934719" cy="84455"/>
            </a:xfrm>
            <a:custGeom>
              <a:avLst/>
              <a:gdLst/>
              <a:ahLst/>
              <a:cxnLst/>
              <a:rect l="l" t="t" r="r" b="b"/>
              <a:pathLst>
                <a:path w="934719" h="84454">
                  <a:moveTo>
                    <a:pt x="0" y="0"/>
                  </a:moveTo>
                  <a:lnTo>
                    <a:pt x="918946" y="84145"/>
                  </a:lnTo>
                  <a:lnTo>
                    <a:pt x="934707" y="84145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4703623" y="3879600"/>
              <a:ext cx="91440" cy="86995"/>
            </a:xfrm>
            <a:custGeom>
              <a:avLst/>
              <a:gdLst/>
              <a:ahLst/>
              <a:cxnLst/>
              <a:rect l="l" t="t" r="r" b="b"/>
              <a:pathLst>
                <a:path w="91439" h="86995">
                  <a:moveTo>
                    <a:pt x="8329" y="0"/>
                  </a:moveTo>
                  <a:lnTo>
                    <a:pt x="0" y="86978"/>
                  </a:lnTo>
                  <a:lnTo>
                    <a:pt x="91142" y="51819"/>
                  </a:lnTo>
                  <a:lnTo>
                    <a:pt x="8329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4898230" y="3174999"/>
              <a:ext cx="86360" cy="748030"/>
            </a:xfrm>
            <a:custGeom>
              <a:avLst/>
              <a:gdLst/>
              <a:ahLst/>
              <a:cxnLst/>
              <a:rect l="l" t="t" r="r" b="b"/>
              <a:pathLst>
                <a:path w="86360" h="748029">
                  <a:moveTo>
                    <a:pt x="86337" y="747736"/>
                  </a:moveTo>
                  <a:lnTo>
                    <a:pt x="0" y="8712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4856311" y="3100829"/>
              <a:ext cx="86995" cy="92075"/>
            </a:xfrm>
            <a:custGeom>
              <a:avLst/>
              <a:gdLst/>
              <a:ahLst/>
              <a:cxnLst/>
              <a:rect l="l" t="t" r="r" b="b"/>
              <a:pathLst>
                <a:path w="86994" h="92075">
                  <a:moveTo>
                    <a:pt x="33257" y="0"/>
                  </a:moveTo>
                  <a:lnTo>
                    <a:pt x="0" y="91854"/>
                  </a:lnTo>
                  <a:lnTo>
                    <a:pt x="86786" y="81718"/>
                  </a:lnTo>
                  <a:lnTo>
                    <a:pt x="33257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606587" y="3647466"/>
              <a:ext cx="372055" cy="3716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805431" y="3743811"/>
              <a:ext cx="372055" cy="3716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3774268" y="4461600"/>
              <a:ext cx="1460537" cy="24622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A</a:t>
              </a:r>
              <a:r>
                <a:rPr sz="1600" spc="-5" dirty="0">
                  <a:solidFill>
                    <a:srgbClr val="000000"/>
                  </a:solidFill>
                  <a:latin typeface="Gill Sans MT"/>
                  <a:cs typeface="Gill Sans MT"/>
                </a:rPr>
                <a:t> </a:t>
              </a:r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d</a:t>
              </a:r>
              <a:r>
                <a:rPr sz="1600" dirty="0">
                  <a:solidFill>
                    <a:srgbClr val="000000"/>
                  </a:solidFill>
                  <a:latin typeface="Gill Sans MT"/>
                  <a:cs typeface="Gill Sans MT"/>
                </a:rPr>
                <a:t>i</a:t>
              </a:r>
              <a:r>
                <a:rPr sz="1600" spc="-40" dirty="0">
                  <a:solidFill>
                    <a:srgbClr val="000000"/>
                  </a:solidFill>
                  <a:latin typeface="Gill Sans MT"/>
                  <a:cs typeface="Gill Sans MT"/>
                </a:rPr>
                <a:t>r</a:t>
              </a:r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ected</a:t>
              </a:r>
              <a:r>
                <a:rPr sz="1600" spc="-5" dirty="0">
                  <a:solidFill>
                    <a:srgbClr val="000000"/>
                  </a:solidFill>
                  <a:latin typeface="Gill Sans MT"/>
                  <a:cs typeface="Gill Sans MT"/>
                </a:rPr>
                <a:t> </a:t>
              </a:r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gr</a:t>
              </a:r>
              <a:r>
                <a:rPr sz="1600" spc="-25" dirty="0">
                  <a:solidFill>
                    <a:srgbClr val="000000"/>
                  </a:solidFill>
                  <a:latin typeface="Gill Sans MT"/>
                  <a:cs typeface="Gill Sans MT"/>
                </a:rPr>
                <a:t>a</a:t>
              </a:r>
              <a:r>
                <a:rPr sz="1600" dirty="0">
                  <a:solidFill>
                    <a:srgbClr val="000000"/>
                  </a:solidFill>
                  <a:latin typeface="Gill Sans MT"/>
                  <a:cs typeface="Gill Sans MT"/>
                </a:rPr>
                <a:t>ph</a:t>
              </a:r>
              <a:endParaRPr sz="160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7807121" y="2757694"/>
            <a:ext cx="1515183" cy="1994192"/>
            <a:chOff x="7603331" y="2713629"/>
            <a:chExt cx="1515183" cy="1994192"/>
          </a:xfrm>
        </p:grpSpPr>
        <p:sp>
          <p:nvSpPr>
            <p:cNvPr id="25" name="object 25"/>
            <p:cNvSpPr/>
            <p:nvPr/>
          </p:nvSpPr>
          <p:spPr>
            <a:xfrm>
              <a:off x="7836992" y="3014343"/>
              <a:ext cx="178435" cy="935355"/>
            </a:xfrm>
            <a:custGeom>
              <a:avLst/>
              <a:gdLst/>
              <a:ahLst/>
              <a:cxnLst/>
              <a:rect l="l" t="t" r="r" b="b"/>
              <a:pathLst>
                <a:path w="178435" h="935354">
                  <a:moveTo>
                    <a:pt x="0" y="0"/>
                  </a:moveTo>
                  <a:lnTo>
                    <a:pt x="177989" y="934774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8016129" y="3078571"/>
              <a:ext cx="937894" cy="848994"/>
            </a:xfrm>
            <a:custGeom>
              <a:avLst/>
              <a:gdLst/>
              <a:ahLst/>
              <a:cxnLst/>
              <a:rect l="l" t="t" r="r" b="b"/>
              <a:pathLst>
                <a:path w="937895" h="848995">
                  <a:moveTo>
                    <a:pt x="0" y="848752"/>
                  </a:moveTo>
                  <a:lnTo>
                    <a:pt x="937793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7836992" y="3743811"/>
              <a:ext cx="372055" cy="3716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8597808" y="3539442"/>
              <a:ext cx="286703" cy="24622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1600" dirty="0">
                  <a:solidFill>
                    <a:srgbClr val="000000"/>
                  </a:solidFill>
                  <a:latin typeface="Gill Sans MT"/>
                  <a:cs typeface="Gill Sans MT"/>
                </a:rPr>
                <a:t>0.1</a:t>
              </a:r>
              <a:endParaRPr sz="160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7603331" y="3258979"/>
              <a:ext cx="135096" cy="24622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1600" dirty="0">
                  <a:solidFill>
                    <a:srgbClr val="000000"/>
                  </a:solidFill>
                  <a:latin typeface="Gill Sans MT"/>
                  <a:cs typeface="Gill Sans MT"/>
                </a:rPr>
                <a:t>5</a:t>
              </a:r>
            </a:p>
          </p:txBody>
        </p:sp>
        <p:sp>
          <p:nvSpPr>
            <p:cNvPr id="30" name="object 30"/>
            <p:cNvSpPr/>
            <p:nvPr/>
          </p:nvSpPr>
          <p:spPr>
            <a:xfrm>
              <a:off x="7836992" y="3014342"/>
              <a:ext cx="1102995" cy="96520"/>
            </a:xfrm>
            <a:custGeom>
              <a:avLst/>
              <a:gdLst/>
              <a:ahLst/>
              <a:cxnLst/>
              <a:rect l="l" t="t" r="r" b="b"/>
              <a:pathLst>
                <a:path w="1102995" h="96519">
                  <a:moveTo>
                    <a:pt x="0" y="0"/>
                  </a:moveTo>
                  <a:lnTo>
                    <a:pt x="1102385" y="96344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1" name="object 31"/>
            <p:cNvSpPr txBox="1"/>
            <p:nvPr/>
          </p:nvSpPr>
          <p:spPr>
            <a:xfrm>
              <a:off x="8307228" y="2713629"/>
              <a:ext cx="286703" cy="24622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1600" dirty="0">
                  <a:solidFill>
                    <a:srgbClr val="000000"/>
                  </a:solidFill>
                  <a:latin typeface="Gill Sans MT"/>
                  <a:cs typeface="Gill Sans MT"/>
                </a:rPr>
                <a:t>0.3</a:t>
              </a:r>
            </a:p>
          </p:txBody>
        </p:sp>
        <p:sp>
          <p:nvSpPr>
            <p:cNvPr id="32" name="object 32"/>
            <p:cNvSpPr/>
            <p:nvPr/>
          </p:nvSpPr>
          <p:spPr>
            <a:xfrm>
              <a:off x="8746460" y="2917998"/>
              <a:ext cx="372054" cy="3716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7644074" y="2821652"/>
              <a:ext cx="372054" cy="3716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4" name="object 34"/>
            <p:cNvSpPr txBox="1"/>
            <p:nvPr/>
          </p:nvSpPr>
          <p:spPr>
            <a:xfrm>
              <a:off x="8125327" y="4461600"/>
              <a:ext cx="849603" cy="24622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1600" spc="-145" dirty="0">
                  <a:solidFill>
                    <a:srgbClr val="000000"/>
                  </a:solidFill>
                  <a:latin typeface="Gill Sans MT"/>
                  <a:cs typeface="Gill Sans MT"/>
                </a:rPr>
                <a:t>W</a:t>
              </a:r>
              <a:r>
                <a:rPr sz="1600" dirty="0">
                  <a:solidFill>
                    <a:srgbClr val="000000"/>
                  </a:solidFill>
                  <a:latin typeface="Gill Sans MT"/>
                  <a:cs typeface="Gill Sans MT"/>
                </a:rPr>
                <a:t>ei</a:t>
              </a:r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ghted</a:t>
              </a:r>
              <a:endParaRPr sz="160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13346489" y="5976171"/>
            <a:ext cx="1692215" cy="2448388"/>
            <a:chOff x="12285843" y="5369994"/>
            <a:chExt cx="1692215" cy="2448388"/>
          </a:xfrm>
        </p:grpSpPr>
        <p:sp>
          <p:nvSpPr>
            <p:cNvPr id="93" name="object 93"/>
            <p:cNvSpPr txBox="1"/>
            <p:nvPr/>
          </p:nvSpPr>
          <p:spPr>
            <a:xfrm>
              <a:off x="12588949" y="7572161"/>
              <a:ext cx="1145313" cy="24622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Node</a:t>
              </a:r>
              <a:r>
                <a:rPr sz="1600" spc="-5" dirty="0">
                  <a:solidFill>
                    <a:srgbClr val="000000"/>
                  </a:solidFill>
                  <a:latin typeface="Gill Sans MT"/>
                  <a:cs typeface="Gill Sans MT"/>
                </a:rPr>
                <a:t> </a:t>
              </a:r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depths</a:t>
              </a:r>
              <a:endParaRPr sz="160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  <p:sp>
          <p:nvSpPr>
            <p:cNvPr id="94" name="object 94"/>
            <p:cNvSpPr/>
            <p:nvPr/>
          </p:nvSpPr>
          <p:spPr>
            <a:xfrm>
              <a:off x="12976866" y="5670707"/>
              <a:ext cx="455295" cy="454659"/>
            </a:xfrm>
            <a:custGeom>
              <a:avLst/>
              <a:gdLst/>
              <a:ahLst/>
              <a:cxnLst/>
              <a:rect l="l" t="t" r="r" b="b"/>
              <a:pathLst>
                <a:path w="455295" h="454660">
                  <a:moveTo>
                    <a:pt x="454734" y="454197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95" name="object 95"/>
            <p:cNvSpPr/>
            <p:nvPr/>
          </p:nvSpPr>
          <p:spPr>
            <a:xfrm>
              <a:off x="12522132" y="5670707"/>
              <a:ext cx="455295" cy="454659"/>
            </a:xfrm>
            <a:custGeom>
              <a:avLst/>
              <a:gdLst/>
              <a:ahLst/>
              <a:cxnLst/>
              <a:rect l="l" t="t" r="r" b="b"/>
              <a:pathLst>
                <a:path w="455295" h="454660">
                  <a:moveTo>
                    <a:pt x="454734" y="0"/>
                  </a:moveTo>
                  <a:lnTo>
                    <a:pt x="0" y="454197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96" name="object 96"/>
            <p:cNvSpPr/>
            <p:nvPr/>
          </p:nvSpPr>
          <p:spPr>
            <a:xfrm>
              <a:off x="12518231" y="6121400"/>
              <a:ext cx="0" cy="927100"/>
            </a:xfrm>
            <a:custGeom>
              <a:avLst/>
              <a:gdLst/>
              <a:ahLst/>
              <a:cxnLst/>
              <a:rect l="l" t="t" r="r" b="b"/>
              <a:pathLst>
                <a:path h="927100">
                  <a:moveTo>
                    <a:pt x="0" y="0"/>
                  </a:moveTo>
                  <a:lnTo>
                    <a:pt x="0" y="92710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97" name="object 97"/>
            <p:cNvSpPr/>
            <p:nvPr/>
          </p:nvSpPr>
          <p:spPr>
            <a:xfrm>
              <a:off x="13252462" y="6124905"/>
              <a:ext cx="179705" cy="1005205"/>
            </a:xfrm>
            <a:custGeom>
              <a:avLst/>
              <a:gdLst/>
              <a:ahLst/>
              <a:cxnLst/>
              <a:rect l="l" t="t" r="r" b="b"/>
              <a:pathLst>
                <a:path w="179704" h="1005204">
                  <a:moveTo>
                    <a:pt x="179137" y="0"/>
                  </a:moveTo>
                  <a:lnTo>
                    <a:pt x="0" y="1004738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98" name="object 98"/>
            <p:cNvSpPr/>
            <p:nvPr/>
          </p:nvSpPr>
          <p:spPr>
            <a:xfrm>
              <a:off x="13431600" y="6124905"/>
              <a:ext cx="275590" cy="922655"/>
            </a:xfrm>
            <a:custGeom>
              <a:avLst/>
              <a:gdLst/>
              <a:ahLst/>
              <a:cxnLst/>
              <a:rect l="l" t="t" r="r" b="b"/>
              <a:pathLst>
                <a:path w="275590" h="922654">
                  <a:moveTo>
                    <a:pt x="275596" y="922157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99" name="object 99"/>
            <p:cNvSpPr/>
            <p:nvPr/>
          </p:nvSpPr>
          <p:spPr>
            <a:xfrm>
              <a:off x="12797728" y="5491781"/>
              <a:ext cx="372055" cy="3716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00" name="object 100"/>
            <p:cNvSpPr/>
            <p:nvPr/>
          </p:nvSpPr>
          <p:spPr>
            <a:xfrm>
              <a:off x="13073325" y="6868135"/>
              <a:ext cx="372055" cy="3716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01" name="object 101"/>
            <p:cNvSpPr/>
            <p:nvPr/>
          </p:nvSpPr>
          <p:spPr>
            <a:xfrm>
              <a:off x="13252462" y="5945978"/>
              <a:ext cx="372054" cy="3716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02" name="object 102"/>
            <p:cNvSpPr/>
            <p:nvPr/>
          </p:nvSpPr>
          <p:spPr>
            <a:xfrm>
              <a:off x="13528058" y="6868135"/>
              <a:ext cx="372054" cy="3716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03" name="object 103"/>
            <p:cNvSpPr/>
            <p:nvPr/>
          </p:nvSpPr>
          <p:spPr>
            <a:xfrm>
              <a:off x="12329213" y="6868135"/>
              <a:ext cx="372054" cy="3716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04" name="object 104"/>
            <p:cNvSpPr/>
            <p:nvPr/>
          </p:nvSpPr>
          <p:spPr>
            <a:xfrm>
              <a:off x="12329213" y="5945978"/>
              <a:ext cx="372054" cy="3716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05" name="object 105"/>
            <p:cNvSpPr txBox="1"/>
            <p:nvPr/>
          </p:nvSpPr>
          <p:spPr>
            <a:xfrm>
              <a:off x="13209091" y="5369994"/>
              <a:ext cx="135096" cy="24622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1600" dirty="0">
                  <a:solidFill>
                    <a:srgbClr val="000000"/>
                  </a:solidFill>
                  <a:latin typeface="Gill Sans MT"/>
                  <a:cs typeface="Gill Sans MT"/>
                </a:rPr>
                <a:t>0</a:t>
              </a:r>
              <a:endParaRPr sz="160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  <p:sp>
          <p:nvSpPr>
            <p:cNvPr id="106" name="object 106"/>
            <p:cNvSpPr txBox="1"/>
            <p:nvPr/>
          </p:nvSpPr>
          <p:spPr>
            <a:xfrm>
              <a:off x="13760284" y="5837955"/>
              <a:ext cx="135096" cy="24622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1600" dirty="0">
                  <a:solidFill>
                    <a:srgbClr val="000000"/>
                  </a:solidFill>
                  <a:latin typeface="Gill Sans MT"/>
                  <a:cs typeface="Gill Sans MT"/>
                </a:rPr>
                <a:t>1</a:t>
              </a:r>
              <a:endParaRPr sz="160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  <p:sp>
          <p:nvSpPr>
            <p:cNvPr id="107" name="object 107"/>
            <p:cNvSpPr txBox="1"/>
            <p:nvPr/>
          </p:nvSpPr>
          <p:spPr>
            <a:xfrm>
              <a:off x="12285843" y="5741610"/>
              <a:ext cx="135096" cy="24622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1600" dirty="0">
                  <a:solidFill>
                    <a:srgbClr val="000000"/>
                  </a:solidFill>
                  <a:latin typeface="Gill Sans MT"/>
                  <a:cs typeface="Gill Sans MT"/>
                </a:rPr>
                <a:t>1</a:t>
              </a:r>
              <a:endParaRPr sz="160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  <p:sp>
          <p:nvSpPr>
            <p:cNvPr id="108" name="object 108"/>
            <p:cNvSpPr txBox="1"/>
            <p:nvPr/>
          </p:nvSpPr>
          <p:spPr>
            <a:xfrm>
              <a:off x="12285843" y="6663767"/>
              <a:ext cx="135096" cy="24622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1600" dirty="0">
                  <a:solidFill>
                    <a:srgbClr val="000000"/>
                  </a:solidFill>
                  <a:latin typeface="Gill Sans MT"/>
                  <a:cs typeface="Gill Sans MT"/>
                </a:rPr>
                <a:t>2</a:t>
              </a:r>
              <a:endParaRPr sz="160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  <p:sp>
          <p:nvSpPr>
            <p:cNvPr id="109" name="object 109"/>
            <p:cNvSpPr txBox="1"/>
            <p:nvPr/>
          </p:nvSpPr>
          <p:spPr>
            <a:xfrm>
              <a:off x="13016174" y="6663767"/>
              <a:ext cx="135096" cy="24622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1600" dirty="0">
                  <a:solidFill>
                    <a:srgbClr val="000000"/>
                  </a:solidFill>
                  <a:latin typeface="Gill Sans MT"/>
                  <a:cs typeface="Gill Sans MT"/>
                </a:rPr>
                <a:t>2</a:t>
              </a:r>
              <a:endParaRPr sz="160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  <p:sp>
          <p:nvSpPr>
            <p:cNvPr id="110" name="object 110"/>
            <p:cNvSpPr txBox="1"/>
            <p:nvPr/>
          </p:nvSpPr>
          <p:spPr>
            <a:xfrm>
              <a:off x="13842962" y="6663767"/>
              <a:ext cx="135096" cy="24622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1600" dirty="0">
                  <a:solidFill>
                    <a:srgbClr val="000000"/>
                  </a:solidFill>
                  <a:latin typeface="Gill Sans MT"/>
                  <a:cs typeface="Gill Sans MT"/>
                </a:rPr>
                <a:t>2</a:t>
              </a:r>
              <a:endParaRPr sz="160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7251292" y="6039061"/>
            <a:ext cx="2440441" cy="2322608"/>
            <a:chOff x="7561395" y="5767052"/>
            <a:chExt cx="2440441" cy="2322608"/>
          </a:xfrm>
        </p:grpSpPr>
        <p:sp>
          <p:nvSpPr>
            <p:cNvPr id="74" name="object 74"/>
            <p:cNvSpPr/>
            <p:nvPr/>
          </p:nvSpPr>
          <p:spPr>
            <a:xfrm>
              <a:off x="7740534" y="6496519"/>
              <a:ext cx="730885" cy="179070"/>
            </a:xfrm>
            <a:custGeom>
              <a:avLst/>
              <a:gdLst/>
              <a:ahLst/>
              <a:cxnLst/>
              <a:rect l="l" t="t" r="r" b="b"/>
              <a:pathLst>
                <a:path w="730885" h="179070">
                  <a:moveTo>
                    <a:pt x="730330" y="0"/>
                  </a:moveTo>
                  <a:lnTo>
                    <a:pt x="0" y="178926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8016130" y="5945978"/>
              <a:ext cx="455295" cy="550545"/>
            </a:xfrm>
            <a:custGeom>
              <a:avLst/>
              <a:gdLst/>
              <a:ahLst/>
              <a:cxnLst/>
              <a:rect l="l" t="t" r="r" b="b"/>
              <a:pathLst>
                <a:path w="455295" h="550545">
                  <a:moveTo>
                    <a:pt x="454734" y="550541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76" name="object 76"/>
            <p:cNvSpPr/>
            <p:nvPr/>
          </p:nvSpPr>
          <p:spPr>
            <a:xfrm>
              <a:off x="8470863" y="6496520"/>
              <a:ext cx="1006475" cy="550545"/>
            </a:xfrm>
            <a:custGeom>
              <a:avLst/>
              <a:gdLst/>
              <a:ahLst/>
              <a:cxnLst/>
              <a:rect l="l" t="t" r="r" b="b"/>
              <a:pathLst>
                <a:path w="1006475" h="550545">
                  <a:moveTo>
                    <a:pt x="0" y="0"/>
                  </a:moveTo>
                  <a:lnTo>
                    <a:pt x="1005927" y="550541"/>
                  </a:lnTo>
                </a:path>
              </a:pathLst>
            </a:custGeom>
            <a:ln w="25399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8663782" y="7047061"/>
              <a:ext cx="827405" cy="179070"/>
            </a:xfrm>
            <a:custGeom>
              <a:avLst/>
              <a:gdLst/>
              <a:ahLst/>
              <a:cxnLst/>
              <a:rect l="l" t="t" r="r" b="b"/>
              <a:pathLst>
                <a:path w="827404" h="179070">
                  <a:moveTo>
                    <a:pt x="826789" y="0"/>
                  </a:moveTo>
                  <a:lnTo>
                    <a:pt x="0" y="178926"/>
                  </a:lnTo>
                </a:path>
              </a:pathLst>
            </a:custGeom>
            <a:ln w="25399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78" name="object 78"/>
            <p:cNvSpPr/>
            <p:nvPr/>
          </p:nvSpPr>
          <p:spPr>
            <a:xfrm>
              <a:off x="9297654" y="6317594"/>
              <a:ext cx="179705" cy="729615"/>
            </a:xfrm>
            <a:custGeom>
              <a:avLst/>
              <a:gdLst/>
              <a:ahLst/>
              <a:cxnLst/>
              <a:rect l="l" t="t" r="r" b="b"/>
              <a:pathLst>
                <a:path w="179704" h="729615">
                  <a:moveTo>
                    <a:pt x="179137" y="729467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79" name="object 79"/>
            <p:cNvSpPr/>
            <p:nvPr/>
          </p:nvSpPr>
          <p:spPr>
            <a:xfrm>
              <a:off x="7836991" y="5767052"/>
              <a:ext cx="372054" cy="3716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rgbClr val="FF0000"/>
                </a:solidFill>
              </a:endParaRPr>
            </a:p>
          </p:txBody>
        </p:sp>
        <p:sp>
          <p:nvSpPr>
            <p:cNvPr id="80" name="object 80"/>
            <p:cNvSpPr/>
            <p:nvPr/>
          </p:nvSpPr>
          <p:spPr>
            <a:xfrm>
              <a:off x="9118515" y="6124905"/>
              <a:ext cx="372054" cy="3716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2" name="object 82"/>
            <p:cNvSpPr/>
            <p:nvPr/>
          </p:nvSpPr>
          <p:spPr>
            <a:xfrm>
              <a:off x="9297653" y="6868136"/>
              <a:ext cx="372054" cy="3716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8470863" y="7047062"/>
              <a:ext cx="372054" cy="3716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4" name="object 84"/>
            <p:cNvSpPr/>
            <p:nvPr/>
          </p:nvSpPr>
          <p:spPr>
            <a:xfrm>
              <a:off x="7561395" y="6496520"/>
              <a:ext cx="372054" cy="3716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5" name="object 85"/>
            <p:cNvSpPr txBox="1"/>
            <p:nvPr/>
          </p:nvSpPr>
          <p:spPr>
            <a:xfrm>
              <a:off x="7700703" y="7663283"/>
              <a:ext cx="2301133" cy="426377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639"/>
                </a:lnSpc>
              </a:pPr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A</a:t>
              </a:r>
              <a:r>
                <a:rPr sz="1600" spc="-5" dirty="0">
                  <a:solidFill>
                    <a:srgbClr val="000000"/>
                  </a:solidFill>
                  <a:latin typeface="Gill Sans MT"/>
                  <a:cs typeface="Gill Sans MT"/>
                </a:rPr>
                <a:t> </a:t>
              </a:r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connected</a:t>
              </a:r>
              <a:r>
                <a:rPr sz="1600" spc="-5" dirty="0">
                  <a:solidFill>
                    <a:srgbClr val="000000"/>
                  </a:solidFill>
                  <a:latin typeface="Gill Sans MT"/>
                  <a:cs typeface="Gill Sans MT"/>
                </a:rPr>
                <a:t> </a:t>
              </a:r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a</a:t>
              </a:r>
              <a:r>
                <a:rPr sz="1600" dirty="0">
                  <a:solidFill>
                    <a:srgbClr val="000000"/>
                  </a:solidFill>
                  <a:latin typeface="Gill Sans MT"/>
                  <a:cs typeface="Gill Sans MT"/>
                </a:rPr>
                <a:t>cycli</a:t>
              </a:r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c</a:t>
              </a:r>
              <a:r>
                <a:rPr sz="1600" spc="-5" dirty="0">
                  <a:solidFill>
                    <a:srgbClr val="000000"/>
                  </a:solidFill>
                  <a:latin typeface="Gill Sans MT"/>
                  <a:cs typeface="Gill Sans MT"/>
                </a:rPr>
                <a:t> </a:t>
              </a:r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gr</a:t>
              </a:r>
              <a:r>
                <a:rPr sz="1600" spc="-25" dirty="0">
                  <a:solidFill>
                    <a:srgbClr val="000000"/>
                  </a:solidFill>
                  <a:latin typeface="Gill Sans MT"/>
                  <a:cs typeface="Gill Sans MT"/>
                </a:rPr>
                <a:t>a</a:t>
              </a:r>
              <a:r>
                <a:rPr sz="1600" dirty="0">
                  <a:solidFill>
                    <a:srgbClr val="000000"/>
                  </a:solidFill>
                  <a:latin typeface="Gill Sans MT"/>
                  <a:cs typeface="Gill Sans MT"/>
                </a:rPr>
                <a:t>ph,</a:t>
              </a:r>
            </a:p>
            <a:p>
              <a:pPr marL="545465">
                <a:lnSpc>
                  <a:spcPts val="1639"/>
                </a:lnSpc>
              </a:pPr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a.k.a.</a:t>
              </a:r>
              <a:r>
                <a:rPr sz="1600" spc="-145" dirty="0">
                  <a:solidFill>
                    <a:srgbClr val="000000"/>
                  </a:solidFill>
                  <a:latin typeface="Gill Sans MT"/>
                  <a:cs typeface="Gill Sans MT"/>
                </a:rPr>
                <a:t> </a:t>
              </a:r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a</a:t>
              </a:r>
              <a:r>
                <a:rPr sz="1600" spc="-5" dirty="0">
                  <a:solidFill>
                    <a:srgbClr val="000000"/>
                  </a:solidFill>
                  <a:latin typeface="Gill Sans MT"/>
                  <a:cs typeface="Gill Sans MT"/>
                </a:rPr>
                <a:t> </a:t>
              </a:r>
              <a:r>
                <a:rPr sz="1600" b="1" dirty="0">
                  <a:solidFill>
                    <a:srgbClr val="000000"/>
                  </a:solidFill>
                  <a:latin typeface="Arial"/>
                  <a:cs typeface="Arial"/>
                </a:rPr>
                <a:t>tree</a:t>
              </a:r>
              <a:endParaRPr sz="16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27" name="object 79"/>
            <p:cNvSpPr/>
            <p:nvPr/>
          </p:nvSpPr>
          <p:spPr>
            <a:xfrm>
              <a:off x="8298077" y="6333985"/>
              <a:ext cx="372054" cy="3716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884113" y="2722243"/>
            <a:ext cx="1906551" cy="2065094"/>
            <a:chOff x="5632220" y="2642727"/>
            <a:chExt cx="1906551" cy="2065094"/>
          </a:xfrm>
        </p:grpSpPr>
        <p:sp>
          <p:nvSpPr>
            <p:cNvPr id="16" name="object 16"/>
            <p:cNvSpPr/>
            <p:nvPr/>
          </p:nvSpPr>
          <p:spPr>
            <a:xfrm>
              <a:off x="5811358" y="2821651"/>
              <a:ext cx="269875" cy="1118870"/>
            </a:xfrm>
            <a:custGeom>
              <a:avLst/>
              <a:gdLst/>
              <a:ahLst/>
              <a:cxnLst/>
              <a:rect l="l" t="t" r="r" b="b"/>
              <a:pathLst>
                <a:path w="269875" h="1118870">
                  <a:moveTo>
                    <a:pt x="0" y="0"/>
                  </a:moveTo>
                  <a:lnTo>
                    <a:pt x="269854" y="1118288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6086953" y="3078571"/>
              <a:ext cx="937894" cy="848994"/>
            </a:xfrm>
            <a:custGeom>
              <a:avLst/>
              <a:gdLst/>
              <a:ahLst/>
              <a:cxnLst/>
              <a:rect l="l" t="t" r="r" b="b"/>
              <a:pathLst>
                <a:path w="937895" h="848995">
                  <a:moveTo>
                    <a:pt x="0" y="848752"/>
                  </a:moveTo>
                  <a:lnTo>
                    <a:pt x="937793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5632220" y="2642727"/>
              <a:ext cx="372055" cy="3716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6092030" y="3924299"/>
              <a:ext cx="914400" cy="0"/>
            </a:xfrm>
            <a:custGeom>
              <a:avLst/>
              <a:gdLst/>
              <a:ahLst/>
              <a:cxnLst/>
              <a:rect l="l" t="t" r="r" b="b"/>
              <a:pathLst>
                <a:path w="914400">
                  <a:moveTo>
                    <a:pt x="0" y="0"/>
                  </a:moveTo>
                  <a:lnTo>
                    <a:pt x="914399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7006431" y="3098799"/>
              <a:ext cx="0" cy="825500"/>
            </a:xfrm>
            <a:custGeom>
              <a:avLst/>
              <a:gdLst/>
              <a:ahLst/>
              <a:cxnLst/>
              <a:rect l="l" t="t" r="r" b="b"/>
              <a:pathLst>
                <a:path h="825500">
                  <a:moveTo>
                    <a:pt x="0" y="82549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6817285" y="2917998"/>
              <a:ext cx="372055" cy="3716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6817285" y="3743811"/>
              <a:ext cx="372055" cy="3716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5763011" y="4461600"/>
              <a:ext cx="1775760" cy="24622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An</a:t>
              </a:r>
              <a:r>
                <a:rPr sz="1600" spc="-5" dirty="0">
                  <a:solidFill>
                    <a:srgbClr val="000000"/>
                  </a:solidFill>
                  <a:latin typeface="Gill Sans MT"/>
                  <a:cs typeface="Gill Sans MT"/>
                </a:rPr>
                <a:t> </a:t>
              </a:r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und</a:t>
              </a:r>
              <a:r>
                <a:rPr sz="1600" dirty="0">
                  <a:solidFill>
                    <a:srgbClr val="000000"/>
                  </a:solidFill>
                  <a:latin typeface="Gill Sans MT"/>
                  <a:cs typeface="Gill Sans MT"/>
                </a:rPr>
                <a:t>i</a:t>
              </a:r>
              <a:r>
                <a:rPr sz="1600" spc="-40" dirty="0">
                  <a:solidFill>
                    <a:srgbClr val="000000"/>
                  </a:solidFill>
                  <a:latin typeface="Gill Sans MT"/>
                  <a:cs typeface="Gill Sans MT"/>
                </a:rPr>
                <a:t>r</a:t>
              </a:r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ected</a:t>
              </a:r>
              <a:r>
                <a:rPr sz="1600" spc="-5" dirty="0">
                  <a:solidFill>
                    <a:srgbClr val="000000"/>
                  </a:solidFill>
                  <a:latin typeface="Gill Sans MT"/>
                  <a:cs typeface="Gill Sans MT"/>
                </a:rPr>
                <a:t> </a:t>
              </a:r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gr</a:t>
              </a:r>
              <a:r>
                <a:rPr sz="1600" spc="-25" dirty="0">
                  <a:solidFill>
                    <a:srgbClr val="000000"/>
                  </a:solidFill>
                  <a:latin typeface="Gill Sans MT"/>
                  <a:cs typeface="Gill Sans MT"/>
                </a:rPr>
                <a:t>a</a:t>
              </a:r>
              <a:r>
                <a:rPr sz="1600" dirty="0">
                  <a:solidFill>
                    <a:srgbClr val="000000"/>
                  </a:solidFill>
                  <a:latin typeface="Gill Sans MT"/>
                  <a:cs typeface="Gill Sans MT"/>
                </a:rPr>
                <a:t>ph</a:t>
              </a:r>
              <a:endParaRPr sz="160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  <p:sp>
          <p:nvSpPr>
            <p:cNvPr id="128" name="object 79"/>
            <p:cNvSpPr/>
            <p:nvPr/>
          </p:nvSpPr>
          <p:spPr>
            <a:xfrm>
              <a:off x="5926931" y="3733800"/>
              <a:ext cx="372054" cy="3716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0338761" y="2770416"/>
            <a:ext cx="1832716" cy="1968749"/>
            <a:chOff x="9490571" y="2739072"/>
            <a:chExt cx="1832716" cy="1968749"/>
          </a:xfrm>
        </p:grpSpPr>
        <p:sp>
          <p:nvSpPr>
            <p:cNvPr id="35" name="object 35"/>
            <p:cNvSpPr/>
            <p:nvPr/>
          </p:nvSpPr>
          <p:spPr>
            <a:xfrm>
              <a:off x="9848846" y="3922736"/>
              <a:ext cx="1282065" cy="96520"/>
            </a:xfrm>
            <a:custGeom>
              <a:avLst/>
              <a:gdLst/>
              <a:ahLst/>
              <a:cxnLst/>
              <a:rect l="l" t="t" r="r" b="b"/>
              <a:pathLst>
                <a:path w="1282065" h="96520">
                  <a:moveTo>
                    <a:pt x="0" y="0"/>
                  </a:moveTo>
                  <a:lnTo>
                    <a:pt x="1281523" y="96344"/>
                  </a:lnTo>
                </a:path>
              </a:pathLst>
            </a:custGeom>
            <a:ln w="25399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9848846" y="3014343"/>
              <a:ext cx="551815" cy="922655"/>
            </a:xfrm>
            <a:custGeom>
              <a:avLst/>
              <a:gdLst/>
              <a:ahLst/>
              <a:cxnLst/>
              <a:rect l="l" t="t" r="r" b="b"/>
              <a:pathLst>
                <a:path w="551815" h="922654">
                  <a:moveTo>
                    <a:pt x="0" y="922157"/>
                  </a:moveTo>
                  <a:lnTo>
                    <a:pt x="551192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10400039" y="3014342"/>
              <a:ext cx="730885" cy="96520"/>
            </a:xfrm>
            <a:custGeom>
              <a:avLst/>
              <a:gdLst/>
              <a:ahLst/>
              <a:cxnLst/>
              <a:rect l="l" t="t" r="r" b="b"/>
              <a:pathLst>
                <a:path w="730884" h="96519">
                  <a:moveTo>
                    <a:pt x="0" y="0"/>
                  </a:moveTo>
                  <a:lnTo>
                    <a:pt x="730330" y="96344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11146631" y="3098799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0"/>
                  </a:moveTo>
                  <a:lnTo>
                    <a:pt x="0" y="914399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9848846" y="3096923"/>
              <a:ext cx="1282065" cy="826135"/>
            </a:xfrm>
            <a:custGeom>
              <a:avLst/>
              <a:gdLst/>
              <a:ahLst/>
              <a:cxnLst/>
              <a:rect l="l" t="t" r="r" b="b"/>
              <a:pathLst>
                <a:path w="1282065" h="826135">
                  <a:moveTo>
                    <a:pt x="0" y="825812"/>
                  </a:moveTo>
                  <a:lnTo>
                    <a:pt x="1281523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9490571" y="2739072"/>
              <a:ext cx="372055" cy="3716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10951232" y="2917998"/>
              <a:ext cx="372055" cy="3716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10951232" y="3840155"/>
              <a:ext cx="372055" cy="3716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10220900" y="2821652"/>
              <a:ext cx="372054" cy="3716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5" name="object 45"/>
            <p:cNvSpPr txBox="1"/>
            <p:nvPr/>
          </p:nvSpPr>
          <p:spPr>
            <a:xfrm>
              <a:off x="9876473" y="4461600"/>
              <a:ext cx="1173083" cy="24622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Unconnected</a:t>
              </a:r>
              <a:endParaRPr sz="160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  <p:sp>
          <p:nvSpPr>
            <p:cNvPr id="129" name="object 79"/>
            <p:cNvSpPr/>
            <p:nvPr/>
          </p:nvSpPr>
          <p:spPr>
            <a:xfrm>
              <a:off x="9660731" y="3733800"/>
              <a:ext cx="372054" cy="3716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2040731" y="6305454"/>
            <a:ext cx="2025632" cy="1789823"/>
            <a:chOff x="3234532" y="6124904"/>
            <a:chExt cx="2025632" cy="1789823"/>
          </a:xfrm>
        </p:grpSpPr>
        <p:sp>
          <p:nvSpPr>
            <p:cNvPr id="46" name="object 46"/>
            <p:cNvSpPr/>
            <p:nvPr/>
          </p:nvSpPr>
          <p:spPr>
            <a:xfrm>
              <a:off x="3606587" y="7225987"/>
              <a:ext cx="1092835" cy="74930"/>
            </a:xfrm>
            <a:custGeom>
              <a:avLst/>
              <a:gdLst/>
              <a:ahLst/>
              <a:cxnLst/>
              <a:rect l="l" t="t" r="r" b="b"/>
              <a:pathLst>
                <a:path w="1092835" h="74929">
                  <a:moveTo>
                    <a:pt x="0" y="0"/>
                  </a:moveTo>
                  <a:lnTo>
                    <a:pt x="1092816" y="74552"/>
                  </a:lnTo>
                </a:path>
              </a:pathLst>
            </a:custGeom>
            <a:ln w="952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3606587" y="6496519"/>
              <a:ext cx="455295" cy="729615"/>
            </a:xfrm>
            <a:custGeom>
              <a:avLst/>
              <a:gdLst/>
              <a:ahLst/>
              <a:cxnLst/>
              <a:rect l="l" t="t" r="r" b="b"/>
              <a:pathLst>
                <a:path w="455294" h="729615">
                  <a:moveTo>
                    <a:pt x="0" y="729467"/>
                  </a:moveTo>
                  <a:lnTo>
                    <a:pt x="454734" y="0"/>
                  </a:lnTo>
                </a:path>
              </a:pathLst>
            </a:custGeom>
            <a:ln w="25399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4934809" y="6676210"/>
              <a:ext cx="99695" cy="462915"/>
            </a:xfrm>
            <a:custGeom>
              <a:avLst/>
              <a:gdLst/>
              <a:ahLst/>
              <a:cxnLst/>
              <a:rect l="l" t="t" r="r" b="b"/>
              <a:pathLst>
                <a:path w="99694" h="462915">
                  <a:moveTo>
                    <a:pt x="99520" y="0"/>
                  </a:moveTo>
                  <a:lnTo>
                    <a:pt x="0" y="462608"/>
                  </a:lnTo>
                </a:path>
              </a:pathLst>
            </a:custGeom>
            <a:ln w="952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3606587" y="6578718"/>
              <a:ext cx="1299845" cy="652145"/>
            </a:xfrm>
            <a:custGeom>
              <a:avLst/>
              <a:gdLst/>
              <a:ahLst/>
              <a:cxnLst/>
              <a:rect l="l" t="t" r="r" b="b"/>
              <a:pathLst>
                <a:path w="1299845" h="652145">
                  <a:moveTo>
                    <a:pt x="0" y="651856"/>
                  </a:moveTo>
                  <a:lnTo>
                    <a:pt x="1299513" y="0"/>
                  </a:lnTo>
                </a:path>
              </a:pathLst>
            </a:custGeom>
            <a:ln w="952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3427449" y="6496519"/>
              <a:ext cx="179705" cy="729615"/>
            </a:xfrm>
            <a:custGeom>
              <a:avLst/>
              <a:gdLst/>
              <a:ahLst/>
              <a:cxnLst/>
              <a:rect l="l" t="t" r="r" b="b"/>
              <a:pathLst>
                <a:path w="179705" h="729615">
                  <a:moveTo>
                    <a:pt x="179137" y="729467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3425031" y="6311900"/>
              <a:ext cx="558800" cy="12700"/>
            </a:xfrm>
            <a:custGeom>
              <a:avLst/>
              <a:gdLst/>
              <a:ahLst/>
              <a:cxnLst/>
              <a:rect l="l" t="t" r="r" b="b"/>
              <a:pathLst>
                <a:path w="558800" h="12700">
                  <a:moveTo>
                    <a:pt x="0" y="0"/>
                  </a:moveTo>
                  <a:lnTo>
                    <a:pt x="558799" y="12699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4888110" y="6317594"/>
              <a:ext cx="372054" cy="3716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4" name="object 54"/>
            <p:cNvSpPr txBox="1"/>
            <p:nvPr/>
          </p:nvSpPr>
          <p:spPr>
            <a:xfrm>
              <a:off x="4033777" y="7668506"/>
              <a:ext cx="651462" cy="24622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A</a:t>
              </a:r>
              <a:r>
                <a:rPr sz="1600" spc="-5" dirty="0">
                  <a:solidFill>
                    <a:srgbClr val="000000"/>
                  </a:solidFill>
                  <a:latin typeface="Gill Sans MT"/>
                  <a:cs typeface="Gill Sans MT"/>
                </a:rPr>
                <a:t> </a:t>
              </a:r>
              <a:r>
                <a:rPr sz="1600" dirty="0">
                  <a:solidFill>
                    <a:srgbClr val="000000"/>
                  </a:solidFill>
                  <a:latin typeface="Gill Sans MT"/>
                  <a:cs typeface="Gill Sans MT"/>
                </a:rPr>
                <a:t>cycle</a:t>
              </a:r>
              <a:endParaRPr sz="160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3427449" y="7047062"/>
              <a:ext cx="372055" cy="3716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3978641" y="6124904"/>
              <a:ext cx="372054" cy="3716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3234532" y="6124904"/>
              <a:ext cx="372055" cy="3716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30" name="object 79"/>
            <p:cNvSpPr/>
            <p:nvPr/>
          </p:nvSpPr>
          <p:spPr>
            <a:xfrm>
              <a:off x="4631531" y="7086600"/>
              <a:ext cx="372054" cy="3716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4830729" y="6305454"/>
            <a:ext cx="1656197" cy="1789823"/>
            <a:chOff x="5714899" y="6124904"/>
            <a:chExt cx="1656197" cy="1789823"/>
          </a:xfrm>
        </p:grpSpPr>
        <p:sp>
          <p:nvSpPr>
            <p:cNvPr id="87" name="object 87"/>
            <p:cNvSpPr/>
            <p:nvPr/>
          </p:nvSpPr>
          <p:spPr>
            <a:xfrm>
              <a:off x="5907816" y="6317594"/>
              <a:ext cx="96520" cy="826135"/>
            </a:xfrm>
            <a:custGeom>
              <a:avLst/>
              <a:gdLst/>
              <a:ahLst/>
              <a:cxnLst/>
              <a:rect l="l" t="t" r="r" b="b"/>
              <a:pathLst>
                <a:path w="96520" h="826134">
                  <a:moveTo>
                    <a:pt x="0" y="0"/>
                  </a:moveTo>
                  <a:lnTo>
                    <a:pt x="96458" y="825812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8" name="object 88"/>
            <p:cNvSpPr/>
            <p:nvPr/>
          </p:nvSpPr>
          <p:spPr>
            <a:xfrm>
              <a:off x="5990495" y="6496519"/>
              <a:ext cx="923290" cy="647065"/>
            </a:xfrm>
            <a:custGeom>
              <a:avLst/>
              <a:gdLst/>
              <a:ahLst/>
              <a:cxnLst/>
              <a:rect l="l" t="t" r="r" b="b"/>
              <a:pathLst>
                <a:path w="923289" h="647065">
                  <a:moveTo>
                    <a:pt x="0" y="646886"/>
                  </a:moveTo>
                  <a:lnTo>
                    <a:pt x="923247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9" name="object 89"/>
            <p:cNvSpPr/>
            <p:nvPr/>
          </p:nvSpPr>
          <p:spPr>
            <a:xfrm>
              <a:off x="5714899" y="6124904"/>
              <a:ext cx="372054" cy="3716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90" name="object 90"/>
            <p:cNvSpPr/>
            <p:nvPr/>
          </p:nvSpPr>
          <p:spPr>
            <a:xfrm>
              <a:off x="5811358" y="6950717"/>
              <a:ext cx="372054" cy="3716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92" name="object 92"/>
            <p:cNvSpPr txBox="1"/>
            <p:nvPr/>
          </p:nvSpPr>
          <p:spPr>
            <a:xfrm>
              <a:off x="5957843" y="7668506"/>
              <a:ext cx="1413253" cy="24622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An</a:t>
              </a:r>
              <a:r>
                <a:rPr sz="1600" spc="-5" dirty="0">
                  <a:solidFill>
                    <a:srgbClr val="000000"/>
                  </a:solidFill>
                  <a:latin typeface="Gill Sans MT"/>
                  <a:cs typeface="Gill Sans MT"/>
                </a:rPr>
                <a:t> </a:t>
              </a:r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a</a:t>
              </a:r>
              <a:r>
                <a:rPr sz="1600" dirty="0">
                  <a:solidFill>
                    <a:srgbClr val="000000"/>
                  </a:solidFill>
                  <a:latin typeface="Gill Sans MT"/>
                  <a:cs typeface="Gill Sans MT"/>
                </a:rPr>
                <a:t>cycli</a:t>
              </a:r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c</a:t>
              </a:r>
              <a:r>
                <a:rPr sz="1600" spc="-5" dirty="0">
                  <a:solidFill>
                    <a:srgbClr val="000000"/>
                  </a:solidFill>
                  <a:latin typeface="Gill Sans MT"/>
                  <a:cs typeface="Gill Sans MT"/>
                </a:rPr>
                <a:t> </a:t>
              </a:r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gr</a:t>
              </a:r>
              <a:r>
                <a:rPr sz="1600" spc="-25" dirty="0">
                  <a:solidFill>
                    <a:srgbClr val="000000"/>
                  </a:solidFill>
                  <a:latin typeface="Gill Sans MT"/>
                  <a:cs typeface="Gill Sans MT"/>
                </a:rPr>
                <a:t>a</a:t>
              </a:r>
              <a:r>
                <a:rPr sz="1600" dirty="0">
                  <a:solidFill>
                    <a:srgbClr val="000000"/>
                  </a:solidFill>
                  <a:latin typeface="Gill Sans MT"/>
                  <a:cs typeface="Gill Sans MT"/>
                </a:rPr>
                <a:t>ph</a:t>
              </a:r>
              <a:endParaRPr sz="160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  <p:sp>
          <p:nvSpPr>
            <p:cNvPr id="131" name="object 87"/>
            <p:cNvSpPr/>
            <p:nvPr/>
          </p:nvSpPr>
          <p:spPr>
            <a:xfrm>
              <a:off x="6841331" y="6477000"/>
              <a:ext cx="96520" cy="826135"/>
            </a:xfrm>
            <a:custGeom>
              <a:avLst/>
              <a:gdLst/>
              <a:ahLst/>
              <a:cxnLst/>
              <a:rect l="l" t="t" r="r" b="b"/>
              <a:pathLst>
                <a:path w="96520" h="826134">
                  <a:moveTo>
                    <a:pt x="0" y="0"/>
                  </a:moveTo>
                  <a:lnTo>
                    <a:pt x="96458" y="825812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6" name="object 86"/>
            <p:cNvSpPr/>
            <p:nvPr/>
          </p:nvSpPr>
          <p:spPr>
            <a:xfrm>
              <a:off x="6734606" y="7143406"/>
              <a:ext cx="372054" cy="3716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91" name="object 91"/>
            <p:cNvSpPr/>
            <p:nvPr/>
          </p:nvSpPr>
          <p:spPr>
            <a:xfrm>
              <a:off x="6612731" y="6317594"/>
              <a:ext cx="372054" cy="3716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10456100" y="5790131"/>
            <a:ext cx="2126022" cy="2820469"/>
            <a:chOff x="9748383" y="5181600"/>
            <a:chExt cx="2126022" cy="2820469"/>
          </a:xfrm>
        </p:grpSpPr>
        <p:sp>
          <p:nvSpPr>
            <p:cNvPr id="111" name="object 111"/>
            <p:cNvSpPr/>
            <p:nvPr/>
          </p:nvSpPr>
          <p:spPr>
            <a:xfrm>
              <a:off x="10675635" y="5670707"/>
              <a:ext cx="455295" cy="454659"/>
            </a:xfrm>
            <a:custGeom>
              <a:avLst/>
              <a:gdLst/>
              <a:ahLst/>
              <a:cxnLst/>
              <a:rect l="l" t="t" r="r" b="b"/>
              <a:pathLst>
                <a:path w="455295" h="454660">
                  <a:moveTo>
                    <a:pt x="454734" y="454197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12" name="object 112"/>
            <p:cNvSpPr/>
            <p:nvPr/>
          </p:nvSpPr>
          <p:spPr>
            <a:xfrm>
              <a:off x="10220902" y="5670707"/>
              <a:ext cx="455295" cy="454659"/>
            </a:xfrm>
            <a:custGeom>
              <a:avLst/>
              <a:gdLst/>
              <a:ahLst/>
              <a:cxnLst/>
              <a:rect l="l" t="t" r="r" b="b"/>
              <a:pathLst>
                <a:path w="455295" h="454660">
                  <a:moveTo>
                    <a:pt x="454734" y="0"/>
                  </a:moveTo>
                  <a:lnTo>
                    <a:pt x="0" y="454197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13" name="object 113"/>
            <p:cNvSpPr/>
            <p:nvPr/>
          </p:nvSpPr>
          <p:spPr>
            <a:xfrm>
              <a:off x="10219531" y="6121400"/>
              <a:ext cx="0" cy="927100"/>
            </a:xfrm>
            <a:custGeom>
              <a:avLst/>
              <a:gdLst/>
              <a:ahLst/>
              <a:cxnLst/>
              <a:rect l="l" t="t" r="r" b="b"/>
              <a:pathLst>
                <a:path h="927100">
                  <a:moveTo>
                    <a:pt x="0" y="0"/>
                  </a:moveTo>
                  <a:lnTo>
                    <a:pt x="0" y="927099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14" name="object 114"/>
            <p:cNvSpPr/>
            <p:nvPr/>
          </p:nvSpPr>
          <p:spPr>
            <a:xfrm>
              <a:off x="10951232" y="6124905"/>
              <a:ext cx="179705" cy="1005205"/>
            </a:xfrm>
            <a:custGeom>
              <a:avLst/>
              <a:gdLst/>
              <a:ahLst/>
              <a:cxnLst/>
              <a:rect l="l" t="t" r="r" b="b"/>
              <a:pathLst>
                <a:path w="179704" h="1005204">
                  <a:moveTo>
                    <a:pt x="179137" y="0"/>
                  </a:moveTo>
                  <a:lnTo>
                    <a:pt x="0" y="1004738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15" name="object 115"/>
            <p:cNvSpPr/>
            <p:nvPr/>
          </p:nvSpPr>
          <p:spPr>
            <a:xfrm>
              <a:off x="11144149" y="6124905"/>
              <a:ext cx="275590" cy="922655"/>
            </a:xfrm>
            <a:custGeom>
              <a:avLst/>
              <a:gdLst/>
              <a:ahLst/>
              <a:cxnLst/>
              <a:rect l="l" t="t" r="r" b="b"/>
              <a:pathLst>
                <a:path w="275590" h="922654">
                  <a:moveTo>
                    <a:pt x="275596" y="922157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16" name="object 116"/>
            <p:cNvSpPr/>
            <p:nvPr/>
          </p:nvSpPr>
          <p:spPr>
            <a:xfrm>
              <a:off x="10496497" y="5491779"/>
              <a:ext cx="372110" cy="372110"/>
            </a:xfrm>
            <a:custGeom>
              <a:avLst/>
              <a:gdLst/>
              <a:ahLst/>
              <a:cxnLst/>
              <a:rect l="l" t="t" r="r" b="b"/>
              <a:pathLst>
                <a:path w="372109" h="372110">
                  <a:moveTo>
                    <a:pt x="186027" y="0"/>
                  </a:moveTo>
                  <a:lnTo>
                    <a:pt x="143484" y="4897"/>
                  </a:lnTo>
                  <a:lnTo>
                    <a:pt x="102769" y="19591"/>
                  </a:lnTo>
                  <a:lnTo>
                    <a:pt x="65710" y="44081"/>
                  </a:lnTo>
                  <a:lnTo>
                    <a:pt x="34870" y="77453"/>
                  </a:lnTo>
                  <a:lnTo>
                    <a:pt x="13621" y="115888"/>
                  </a:lnTo>
                  <a:lnTo>
                    <a:pt x="2179" y="157367"/>
                  </a:lnTo>
                  <a:lnTo>
                    <a:pt x="0" y="185808"/>
                  </a:lnTo>
                  <a:lnTo>
                    <a:pt x="544" y="200062"/>
                  </a:lnTo>
                  <a:lnTo>
                    <a:pt x="8717" y="242149"/>
                  </a:lnTo>
                  <a:lnTo>
                    <a:pt x="26698" y="281802"/>
                  </a:lnTo>
                  <a:lnTo>
                    <a:pt x="54485" y="317193"/>
                  </a:lnTo>
                  <a:lnTo>
                    <a:pt x="89920" y="344949"/>
                  </a:lnTo>
                  <a:lnTo>
                    <a:pt x="129619" y="362908"/>
                  </a:lnTo>
                  <a:lnTo>
                    <a:pt x="171756" y="371071"/>
                  </a:lnTo>
                  <a:lnTo>
                    <a:pt x="186027" y="371615"/>
                  </a:lnTo>
                  <a:lnTo>
                    <a:pt x="200299" y="371071"/>
                  </a:lnTo>
                  <a:lnTo>
                    <a:pt x="242435" y="362908"/>
                  </a:lnTo>
                  <a:lnTo>
                    <a:pt x="282135" y="344949"/>
                  </a:lnTo>
                  <a:lnTo>
                    <a:pt x="317568" y="317193"/>
                  </a:lnTo>
                  <a:lnTo>
                    <a:pt x="345356" y="281802"/>
                  </a:lnTo>
                  <a:lnTo>
                    <a:pt x="363337" y="242149"/>
                  </a:lnTo>
                  <a:lnTo>
                    <a:pt x="371509" y="200062"/>
                  </a:lnTo>
                  <a:lnTo>
                    <a:pt x="372054" y="185808"/>
                  </a:lnTo>
                  <a:lnTo>
                    <a:pt x="371509" y="171553"/>
                  </a:lnTo>
                  <a:lnTo>
                    <a:pt x="363337" y="129466"/>
                  </a:lnTo>
                  <a:lnTo>
                    <a:pt x="345356" y="89814"/>
                  </a:lnTo>
                  <a:lnTo>
                    <a:pt x="317568" y="54422"/>
                  </a:lnTo>
                  <a:lnTo>
                    <a:pt x="282135" y="26666"/>
                  </a:lnTo>
                  <a:lnTo>
                    <a:pt x="242435" y="8707"/>
                  </a:lnTo>
                  <a:lnTo>
                    <a:pt x="200299" y="544"/>
                  </a:lnTo>
                  <a:lnTo>
                    <a:pt x="186027" y="0"/>
                  </a:lnTo>
                  <a:close/>
                </a:path>
              </a:pathLst>
            </a:custGeom>
            <a:solidFill>
              <a:srgbClr val="78AC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17" name="object 117"/>
            <p:cNvSpPr/>
            <p:nvPr/>
          </p:nvSpPr>
          <p:spPr>
            <a:xfrm>
              <a:off x="10772094" y="6868135"/>
              <a:ext cx="372054" cy="3716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18" name="object 118"/>
            <p:cNvSpPr/>
            <p:nvPr/>
          </p:nvSpPr>
          <p:spPr>
            <a:xfrm>
              <a:off x="10951232" y="5945978"/>
              <a:ext cx="372055" cy="3716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19" name="object 119"/>
            <p:cNvSpPr/>
            <p:nvPr/>
          </p:nvSpPr>
          <p:spPr>
            <a:xfrm>
              <a:off x="11226828" y="6868135"/>
              <a:ext cx="372055" cy="3716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21" name="object 121"/>
            <p:cNvSpPr/>
            <p:nvPr/>
          </p:nvSpPr>
          <p:spPr>
            <a:xfrm>
              <a:off x="10041763" y="5945978"/>
              <a:ext cx="372055" cy="3716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22" name="object 122"/>
            <p:cNvSpPr txBox="1"/>
            <p:nvPr/>
          </p:nvSpPr>
          <p:spPr>
            <a:xfrm>
              <a:off x="10171227" y="7584861"/>
              <a:ext cx="1225620" cy="417208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01600" marR="5080" indent="-89535">
                <a:lnSpc>
                  <a:spcPts val="1600"/>
                </a:lnSpc>
              </a:pPr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A</a:t>
              </a:r>
              <a:r>
                <a:rPr sz="1600" spc="-5" dirty="0">
                  <a:solidFill>
                    <a:srgbClr val="000000"/>
                  </a:solidFill>
                  <a:latin typeface="Gill Sans MT"/>
                  <a:cs typeface="Gill Sans MT"/>
                </a:rPr>
                <a:t> </a:t>
              </a:r>
              <a:r>
                <a:rPr sz="1600" spc="-45" dirty="0">
                  <a:solidFill>
                    <a:srgbClr val="000000"/>
                  </a:solidFill>
                  <a:latin typeface="Gill Sans MT"/>
                  <a:cs typeface="Gill Sans MT"/>
                </a:rPr>
                <a:t>r</a:t>
              </a:r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ooted</a:t>
              </a:r>
              <a:r>
                <a:rPr sz="1600" spc="-5" dirty="0">
                  <a:solidFill>
                    <a:srgbClr val="000000"/>
                  </a:solidFill>
                  <a:latin typeface="Gill Sans MT"/>
                  <a:cs typeface="Gill Sans MT"/>
                </a:rPr>
                <a:t> </a:t>
              </a:r>
              <a:r>
                <a:rPr sz="1600" dirty="0">
                  <a:solidFill>
                    <a:srgbClr val="000000"/>
                  </a:solidFill>
                  <a:latin typeface="Gill Sans MT"/>
                  <a:cs typeface="Gill Sans MT"/>
                </a:rPr>
                <a:t>t</a:t>
              </a:r>
              <a:r>
                <a:rPr sz="1600" spc="-30" dirty="0">
                  <a:solidFill>
                    <a:srgbClr val="000000"/>
                  </a:solidFill>
                  <a:latin typeface="Gill Sans MT"/>
                  <a:cs typeface="Gill Sans MT"/>
                </a:rPr>
                <a:t>r</a:t>
              </a:r>
              <a:r>
                <a:rPr sz="1600" dirty="0">
                  <a:solidFill>
                    <a:srgbClr val="000000"/>
                  </a:solidFill>
                  <a:latin typeface="Gill Sans MT"/>
                  <a:cs typeface="Gill Sans MT"/>
                </a:rPr>
                <a:t>ee </a:t>
              </a:r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or</a:t>
              </a:r>
              <a:r>
                <a:rPr sz="1600" spc="-5" dirty="0">
                  <a:solidFill>
                    <a:srgbClr val="000000"/>
                  </a:solidFill>
                  <a:latin typeface="Gill Sans MT"/>
                  <a:cs typeface="Gill Sans MT"/>
                </a:rPr>
                <a:t> </a:t>
              </a:r>
              <a:r>
                <a:rPr sz="1600" dirty="0">
                  <a:solidFill>
                    <a:srgbClr val="000000"/>
                  </a:solidFill>
                  <a:latin typeface="Gill Sans MT"/>
                  <a:cs typeface="Gill Sans MT"/>
                </a:rPr>
                <a:t>hi</a:t>
              </a:r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era</a:t>
              </a:r>
              <a:r>
                <a:rPr sz="1600" spc="-45" dirty="0">
                  <a:solidFill>
                    <a:srgbClr val="000000"/>
                  </a:solidFill>
                  <a:latin typeface="Gill Sans MT"/>
                  <a:cs typeface="Gill Sans MT"/>
                </a:rPr>
                <a:t>r</a:t>
              </a:r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c</a:t>
              </a:r>
              <a:r>
                <a:rPr sz="1600" spc="-60" dirty="0">
                  <a:solidFill>
                    <a:srgbClr val="000000"/>
                  </a:solidFill>
                  <a:latin typeface="Gill Sans MT"/>
                  <a:cs typeface="Gill Sans MT"/>
                </a:rPr>
                <a:t>h</a:t>
              </a:r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y</a:t>
              </a:r>
              <a:endParaRPr sz="1600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  <p:sp>
          <p:nvSpPr>
            <p:cNvPr id="123" name="object 123"/>
            <p:cNvSpPr txBox="1"/>
            <p:nvPr/>
          </p:nvSpPr>
          <p:spPr>
            <a:xfrm>
              <a:off x="10371329" y="5181600"/>
              <a:ext cx="410541" cy="24622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1600" spc="-45" dirty="0">
                  <a:solidFill>
                    <a:srgbClr val="000000"/>
                  </a:solidFill>
                  <a:latin typeface="Gill Sans MT"/>
                  <a:cs typeface="Gill Sans MT"/>
                </a:rPr>
                <a:t>r</a:t>
              </a:r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oo</a:t>
              </a:r>
              <a:r>
                <a:rPr sz="1600" dirty="0">
                  <a:solidFill>
                    <a:srgbClr val="000000"/>
                  </a:solidFill>
                  <a:latin typeface="Gill Sans MT"/>
                  <a:cs typeface="Gill Sans MT"/>
                </a:rPr>
                <a:t>t</a:t>
              </a:r>
            </a:p>
          </p:txBody>
        </p:sp>
        <p:sp>
          <p:nvSpPr>
            <p:cNvPr id="124" name="object 124"/>
            <p:cNvSpPr txBox="1"/>
            <p:nvPr/>
          </p:nvSpPr>
          <p:spPr>
            <a:xfrm>
              <a:off x="9748383" y="5645264"/>
              <a:ext cx="580162" cy="24622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pa</a:t>
              </a:r>
              <a:r>
                <a:rPr sz="1600" spc="-40" dirty="0">
                  <a:solidFill>
                    <a:srgbClr val="000000"/>
                  </a:solidFill>
                  <a:latin typeface="Gill Sans MT"/>
                  <a:cs typeface="Gill Sans MT"/>
                </a:rPr>
                <a:t>r</a:t>
              </a:r>
              <a:r>
                <a:rPr sz="1600" dirty="0">
                  <a:solidFill>
                    <a:srgbClr val="000000"/>
                  </a:solidFill>
                  <a:latin typeface="Gill Sans MT"/>
                  <a:cs typeface="Gill Sans MT"/>
                </a:rPr>
                <a:t>ent</a:t>
              </a:r>
            </a:p>
          </p:txBody>
        </p:sp>
        <p:sp>
          <p:nvSpPr>
            <p:cNvPr id="125" name="object 125"/>
            <p:cNvSpPr txBox="1"/>
            <p:nvPr/>
          </p:nvSpPr>
          <p:spPr>
            <a:xfrm>
              <a:off x="10460800" y="6567423"/>
              <a:ext cx="427053" cy="24622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1600" dirty="0">
                  <a:solidFill>
                    <a:srgbClr val="000000"/>
                  </a:solidFill>
                  <a:latin typeface="Gill Sans MT"/>
                  <a:cs typeface="Gill Sans MT"/>
                </a:rPr>
                <a:t>chil</a:t>
              </a:r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d</a:t>
              </a:r>
              <a:endParaRPr sz="160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  <p:sp>
          <p:nvSpPr>
            <p:cNvPr id="126" name="object 126"/>
            <p:cNvSpPr txBox="1"/>
            <p:nvPr/>
          </p:nvSpPr>
          <p:spPr>
            <a:xfrm>
              <a:off x="11555429" y="6594950"/>
              <a:ext cx="318976" cy="24622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1600" dirty="0">
                  <a:solidFill>
                    <a:srgbClr val="000000"/>
                  </a:solidFill>
                  <a:latin typeface="Gill Sans MT"/>
                  <a:cs typeface="Gill Sans MT"/>
                </a:rPr>
                <a:t>l</a:t>
              </a:r>
              <a:r>
                <a:rPr sz="1600" spc="-10" dirty="0">
                  <a:solidFill>
                    <a:srgbClr val="000000"/>
                  </a:solidFill>
                  <a:latin typeface="Gill Sans MT"/>
                  <a:cs typeface="Gill Sans MT"/>
                </a:rPr>
                <a:t>eaf</a:t>
              </a:r>
              <a:endParaRPr sz="160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  <p:sp>
          <p:nvSpPr>
            <p:cNvPr id="132" name="object 82"/>
            <p:cNvSpPr/>
            <p:nvPr/>
          </p:nvSpPr>
          <p:spPr>
            <a:xfrm>
              <a:off x="10041731" y="6858000"/>
              <a:ext cx="372054" cy="3716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134" name="Content Placeholder 13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bunch of definitions</a:t>
            </a:r>
          </a:p>
        </p:txBody>
      </p:sp>
      <p:sp>
        <p:nvSpPr>
          <p:cNvPr id="66" name="Content Placeholder 6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39" name="Group 138"/>
          <p:cNvGrpSpPr/>
          <p:nvPr/>
        </p:nvGrpSpPr>
        <p:grpSpPr>
          <a:xfrm>
            <a:off x="13187935" y="2709522"/>
            <a:ext cx="2009323" cy="2090537"/>
            <a:chOff x="13187935" y="2709522"/>
            <a:chExt cx="2009323" cy="2090537"/>
          </a:xfrm>
        </p:grpSpPr>
        <p:grpSp>
          <p:nvGrpSpPr>
            <p:cNvPr id="64" name="Group 63"/>
            <p:cNvGrpSpPr/>
            <p:nvPr/>
          </p:nvGrpSpPr>
          <p:grpSpPr>
            <a:xfrm>
              <a:off x="13187935" y="2709522"/>
              <a:ext cx="2009323" cy="2090537"/>
              <a:chOff x="11794331" y="2617284"/>
              <a:chExt cx="2009323" cy="2090537"/>
            </a:xfrm>
          </p:grpSpPr>
          <p:sp>
            <p:nvSpPr>
              <p:cNvPr id="58" name="object 58"/>
              <p:cNvSpPr/>
              <p:nvPr/>
            </p:nvSpPr>
            <p:spPr>
              <a:xfrm>
                <a:off x="12150076" y="4019080"/>
                <a:ext cx="1282065" cy="96520"/>
              </a:xfrm>
              <a:custGeom>
                <a:avLst/>
                <a:gdLst/>
                <a:ahLst/>
                <a:cxnLst/>
                <a:rect l="l" t="t" r="r" b="b"/>
                <a:pathLst>
                  <a:path w="1282065" h="96520">
                    <a:moveTo>
                      <a:pt x="0" y="0"/>
                    </a:moveTo>
                    <a:lnTo>
                      <a:pt x="1281523" y="96344"/>
                    </a:lnTo>
                  </a:path>
                </a:pathLst>
              </a:custGeom>
              <a:ln w="25399">
                <a:solidFill>
                  <a:schemeClr val="tx1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59" name="object 59"/>
              <p:cNvSpPr/>
              <p:nvPr/>
            </p:nvSpPr>
            <p:spPr>
              <a:xfrm>
                <a:off x="12150076" y="3096923"/>
                <a:ext cx="551815" cy="922655"/>
              </a:xfrm>
              <a:custGeom>
                <a:avLst/>
                <a:gdLst/>
                <a:ahLst/>
                <a:cxnLst/>
                <a:rect l="l" t="t" r="r" b="b"/>
                <a:pathLst>
                  <a:path w="551815" h="922654">
                    <a:moveTo>
                      <a:pt x="0" y="922157"/>
                    </a:moveTo>
                    <a:lnTo>
                      <a:pt x="551192" y="0"/>
                    </a:lnTo>
                  </a:path>
                </a:pathLst>
              </a:custGeom>
              <a:ln w="25400">
                <a:solidFill>
                  <a:schemeClr val="tx1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0" name="object 60"/>
              <p:cNvSpPr/>
              <p:nvPr/>
            </p:nvSpPr>
            <p:spPr>
              <a:xfrm>
                <a:off x="11970939" y="3096923"/>
                <a:ext cx="179705" cy="922655"/>
              </a:xfrm>
              <a:custGeom>
                <a:avLst/>
                <a:gdLst/>
                <a:ahLst/>
                <a:cxnLst/>
                <a:rect l="l" t="t" r="r" b="b"/>
                <a:pathLst>
                  <a:path w="179704" h="922654">
                    <a:moveTo>
                      <a:pt x="179137" y="922157"/>
                    </a:moveTo>
                    <a:lnTo>
                      <a:pt x="0" y="0"/>
                    </a:lnTo>
                  </a:path>
                </a:pathLst>
              </a:custGeom>
              <a:ln w="25400">
                <a:solidFill>
                  <a:schemeClr val="tx1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1" name="object 61"/>
              <p:cNvSpPr/>
              <p:nvPr/>
            </p:nvSpPr>
            <p:spPr>
              <a:xfrm>
                <a:off x="11972131" y="3098799"/>
                <a:ext cx="7239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723900">
                    <a:moveTo>
                      <a:pt x="0" y="0"/>
                    </a:moveTo>
                    <a:lnTo>
                      <a:pt x="723900" y="0"/>
                    </a:lnTo>
                  </a:path>
                </a:pathLst>
              </a:custGeom>
              <a:ln w="25400">
                <a:solidFill>
                  <a:schemeClr val="tx1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2" name="object 62"/>
              <p:cNvSpPr/>
              <p:nvPr/>
            </p:nvSpPr>
            <p:spPr>
              <a:xfrm>
                <a:off x="11970938" y="3840155"/>
                <a:ext cx="372054" cy="371615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3" name="object 63"/>
              <p:cNvSpPr/>
              <p:nvPr/>
            </p:nvSpPr>
            <p:spPr>
              <a:xfrm>
                <a:off x="12522132" y="2917998"/>
                <a:ext cx="372055" cy="371615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object 65"/>
              <p:cNvSpPr/>
              <p:nvPr/>
            </p:nvSpPr>
            <p:spPr>
              <a:xfrm>
                <a:off x="13431601" y="3289613"/>
                <a:ext cx="179705" cy="826135"/>
              </a:xfrm>
              <a:custGeom>
                <a:avLst/>
                <a:gdLst/>
                <a:ahLst/>
                <a:cxnLst/>
                <a:rect l="l" t="t" r="r" b="b"/>
                <a:pathLst>
                  <a:path w="179704" h="826135">
                    <a:moveTo>
                      <a:pt x="0" y="825812"/>
                    </a:moveTo>
                    <a:lnTo>
                      <a:pt x="179137" y="0"/>
                    </a:lnTo>
                  </a:path>
                </a:pathLst>
              </a:custGeom>
              <a:ln w="25400">
                <a:solidFill>
                  <a:schemeClr val="tx1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7" name="object 67"/>
              <p:cNvSpPr/>
              <p:nvPr/>
            </p:nvSpPr>
            <p:spPr>
              <a:xfrm>
                <a:off x="13431600" y="3096923"/>
                <a:ext cx="372054" cy="371615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8" name="object 68"/>
              <p:cNvSpPr txBox="1"/>
              <p:nvPr/>
            </p:nvSpPr>
            <p:spPr>
              <a:xfrm>
                <a:off x="12316667" y="4461600"/>
                <a:ext cx="1235377" cy="246221"/>
              </a:xfrm>
              <a:prstGeom prst="rect">
                <a:avLst/>
              </a:prstGeom>
              <a:ln>
                <a:noFill/>
              </a:ln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/>
                <a:r>
                  <a:rPr sz="1600" spc="-10" dirty="0">
                    <a:solidFill>
                      <a:srgbClr val="000000"/>
                    </a:solidFill>
                    <a:latin typeface="Gill Sans MT"/>
                    <a:cs typeface="Gill Sans MT"/>
                  </a:rPr>
                  <a:t>Node</a:t>
                </a:r>
                <a:r>
                  <a:rPr sz="1600" spc="-5" dirty="0">
                    <a:solidFill>
                      <a:srgbClr val="000000"/>
                    </a:solidFill>
                    <a:latin typeface="Gill Sans MT"/>
                    <a:cs typeface="Gill Sans MT"/>
                  </a:rPr>
                  <a:t> </a:t>
                </a:r>
                <a:r>
                  <a:rPr sz="1600" spc="-10" dirty="0">
                    <a:solidFill>
                      <a:srgbClr val="000000"/>
                    </a:solidFill>
                    <a:latin typeface="Gill Sans MT"/>
                    <a:cs typeface="Gill Sans MT"/>
                  </a:rPr>
                  <a:t>deg</a:t>
                </a:r>
                <a:r>
                  <a:rPr sz="1600" spc="-40" dirty="0">
                    <a:solidFill>
                      <a:srgbClr val="000000"/>
                    </a:solidFill>
                    <a:latin typeface="Gill Sans MT"/>
                    <a:cs typeface="Gill Sans MT"/>
                  </a:rPr>
                  <a:t>r</a:t>
                </a:r>
                <a:r>
                  <a:rPr sz="1600" spc="-10" dirty="0">
                    <a:solidFill>
                      <a:srgbClr val="000000"/>
                    </a:solidFill>
                    <a:latin typeface="Gill Sans MT"/>
                    <a:cs typeface="Gill Sans MT"/>
                  </a:rPr>
                  <a:t>ees</a:t>
                </a:r>
                <a:endParaRPr sz="1600">
                  <a:solidFill>
                    <a:srgbClr val="000000"/>
                  </a:solidFill>
                  <a:latin typeface="Gill Sans MT"/>
                  <a:cs typeface="Gill Sans MT"/>
                </a:endParaRPr>
              </a:p>
            </p:txBody>
          </p:sp>
          <p:sp>
            <p:nvSpPr>
              <p:cNvPr id="69" name="object 69"/>
              <p:cNvSpPr txBox="1"/>
              <p:nvPr/>
            </p:nvSpPr>
            <p:spPr>
              <a:xfrm>
                <a:off x="11831108" y="2617284"/>
                <a:ext cx="135096" cy="246221"/>
              </a:xfrm>
              <a:prstGeom prst="rect">
                <a:avLst/>
              </a:prstGeom>
              <a:ln>
                <a:noFill/>
              </a:ln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/>
                <a:r>
                  <a:rPr sz="1600" dirty="0">
                    <a:solidFill>
                      <a:srgbClr val="000000"/>
                    </a:solidFill>
                    <a:latin typeface="Gill Sans MT"/>
                    <a:cs typeface="Gill Sans MT"/>
                  </a:rPr>
                  <a:t>2</a:t>
                </a:r>
                <a:endParaRPr sz="1600">
                  <a:solidFill>
                    <a:srgbClr val="000000"/>
                  </a:solidFill>
                  <a:latin typeface="Gill Sans MT"/>
                  <a:cs typeface="Gill Sans MT"/>
                </a:endParaRPr>
              </a:p>
            </p:txBody>
          </p:sp>
          <p:sp>
            <p:nvSpPr>
              <p:cNvPr id="70" name="object 70"/>
              <p:cNvSpPr txBox="1"/>
              <p:nvPr/>
            </p:nvSpPr>
            <p:spPr>
              <a:xfrm>
                <a:off x="12933495" y="2617284"/>
                <a:ext cx="135096" cy="246221"/>
              </a:xfrm>
              <a:prstGeom prst="rect">
                <a:avLst/>
              </a:prstGeom>
              <a:ln>
                <a:noFill/>
              </a:ln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/>
                <a:r>
                  <a:rPr sz="1600" dirty="0">
                    <a:solidFill>
                      <a:srgbClr val="000000"/>
                    </a:solidFill>
                    <a:latin typeface="Gill Sans MT"/>
                    <a:cs typeface="Gill Sans MT"/>
                  </a:rPr>
                  <a:t>2</a:t>
                </a:r>
                <a:endParaRPr sz="1600">
                  <a:solidFill>
                    <a:srgbClr val="000000"/>
                  </a:solidFill>
                  <a:latin typeface="Gill Sans MT"/>
                  <a:cs typeface="Gill Sans MT"/>
                </a:endParaRPr>
              </a:p>
            </p:txBody>
          </p:sp>
          <p:sp>
            <p:nvSpPr>
              <p:cNvPr id="71" name="object 71"/>
              <p:cNvSpPr txBox="1"/>
              <p:nvPr/>
            </p:nvSpPr>
            <p:spPr>
              <a:xfrm>
                <a:off x="11913788" y="3635786"/>
                <a:ext cx="135096" cy="246221"/>
              </a:xfrm>
              <a:prstGeom prst="rect">
                <a:avLst/>
              </a:prstGeom>
              <a:ln>
                <a:noFill/>
              </a:ln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/>
                <a:r>
                  <a:rPr sz="1600" dirty="0">
                    <a:solidFill>
                      <a:srgbClr val="000000"/>
                    </a:solidFill>
                    <a:latin typeface="Gill Sans MT"/>
                    <a:cs typeface="Gill Sans MT"/>
                  </a:rPr>
                  <a:t>3</a:t>
                </a:r>
                <a:endParaRPr sz="1600">
                  <a:solidFill>
                    <a:srgbClr val="000000"/>
                  </a:solidFill>
                  <a:latin typeface="Gill Sans MT"/>
                  <a:cs typeface="Gill Sans MT"/>
                </a:endParaRPr>
              </a:p>
            </p:txBody>
          </p:sp>
          <p:sp>
            <p:nvSpPr>
              <p:cNvPr id="72" name="object 72"/>
              <p:cNvSpPr txBox="1"/>
              <p:nvPr/>
            </p:nvSpPr>
            <p:spPr>
              <a:xfrm>
                <a:off x="13291770" y="3718368"/>
                <a:ext cx="135096" cy="246221"/>
              </a:xfrm>
              <a:prstGeom prst="rect">
                <a:avLst/>
              </a:prstGeom>
              <a:ln>
                <a:noFill/>
              </a:ln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/>
                <a:r>
                  <a:rPr sz="1600" dirty="0">
                    <a:solidFill>
                      <a:srgbClr val="000000"/>
                    </a:solidFill>
                    <a:latin typeface="Gill Sans MT"/>
                    <a:cs typeface="Gill Sans MT"/>
                  </a:rPr>
                  <a:t>2</a:t>
                </a:r>
                <a:endParaRPr sz="1600">
                  <a:solidFill>
                    <a:srgbClr val="000000"/>
                  </a:solidFill>
                  <a:latin typeface="Gill Sans MT"/>
                  <a:cs typeface="Gill Sans MT"/>
                </a:endParaRPr>
              </a:p>
            </p:txBody>
          </p:sp>
          <p:sp>
            <p:nvSpPr>
              <p:cNvPr id="73" name="object 73"/>
              <p:cNvSpPr txBox="1"/>
              <p:nvPr/>
            </p:nvSpPr>
            <p:spPr>
              <a:xfrm>
                <a:off x="13484688" y="2809974"/>
                <a:ext cx="135096" cy="246221"/>
              </a:xfrm>
              <a:prstGeom prst="rect">
                <a:avLst/>
              </a:prstGeom>
              <a:ln>
                <a:noFill/>
              </a:ln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/>
                <a:r>
                  <a:rPr sz="1600" dirty="0">
                    <a:solidFill>
                      <a:srgbClr val="000000"/>
                    </a:solidFill>
                    <a:latin typeface="Gill Sans MT"/>
                    <a:cs typeface="Gill Sans MT"/>
                  </a:rPr>
                  <a:t>1</a:t>
                </a:r>
                <a:endParaRPr sz="1600">
                  <a:solidFill>
                    <a:srgbClr val="000000"/>
                  </a:solidFill>
                  <a:latin typeface="Gill Sans MT"/>
                  <a:cs typeface="Gill Sans MT"/>
                </a:endParaRPr>
              </a:p>
            </p:txBody>
          </p:sp>
          <p:sp>
            <p:nvSpPr>
              <p:cNvPr id="133" name="object 82"/>
              <p:cNvSpPr/>
              <p:nvPr/>
            </p:nvSpPr>
            <p:spPr>
              <a:xfrm>
                <a:off x="11794331" y="2971800"/>
                <a:ext cx="372054" cy="371615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38" name="object 67"/>
            <p:cNvSpPr/>
            <p:nvPr/>
          </p:nvSpPr>
          <p:spPr>
            <a:xfrm>
              <a:off x="14591090" y="4040739"/>
              <a:ext cx="372054" cy="37161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1227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VISUALIZING TREES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971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l="208" t="7334" r="66667" b="4000"/>
          <a:stretch/>
        </p:blipFill>
        <p:spPr>
          <a:xfrm>
            <a:off x="3204357" y="0"/>
            <a:ext cx="10931549" cy="91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http://treevis.net/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9467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ROOTED TREES</a:t>
            </a:r>
          </a:p>
          <a:p>
            <a:pPr lvl="1"/>
            <a:r>
              <a:rPr lang="en-US" dirty="0"/>
              <a:t>recursion makes it elegant and fast to draw trees</a:t>
            </a:r>
          </a:p>
          <a:p>
            <a:pPr lvl="1"/>
            <a:r>
              <a:rPr lang="en-US" dirty="0"/>
              <a:t>approaches:</a:t>
            </a:r>
          </a:p>
          <a:p>
            <a:pPr marL="0" lvl="3" indent="19050"/>
            <a:r>
              <a:rPr lang="en-US" dirty="0"/>
              <a:t>node link</a:t>
            </a:r>
          </a:p>
          <a:p>
            <a:pPr marL="0" lvl="3" indent="19050"/>
            <a:r>
              <a:rPr lang="en-US" dirty="0"/>
              <a:t>layered</a:t>
            </a:r>
          </a:p>
          <a:p>
            <a:pPr marL="0" lvl="3" indent="19050"/>
            <a:r>
              <a:rPr lang="en-US" dirty="0"/>
              <a:t>indentation</a:t>
            </a:r>
          </a:p>
          <a:p>
            <a:pPr marL="0" lvl="3" indent="19050"/>
            <a:r>
              <a:rPr lang="en-US" dirty="0"/>
              <a:t>enclosure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564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3013531" y="3733800"/>
            <a:ext cx="1570955" cy="1748465"/>
            <a:chOff x="9255813" y="7547935"/>
            <a:chExt cx="1570955" cy="1748465"/>
          </a:xfrm>
        </p:grpSpPr>
        <p:sp>
          <p:nvSpPr>
            <p:cNvPr id="5" name="object 5"/>
            <p:cNvSpPr/>
            <p:nvPr/>
          </p:nvSpPr>
          <p:spPr>
            <a:xfrm>
              <a:off x="9903466" y="7726863"/>
              <a:ext cx="455295" cy="454659"/>
            </a:xfrm>
            <a:custGeom>
              <a:avLst/>
              <a:gdLst/>
              <a:ahLst/>
              <a:cxnLst/>
              <a:rect l="l" t="t" r="r" b="b"/>
              <a:pathLst>
                <a:path w="455295" h="454660">
                  <a:moveTo>
                    <a:pt x="454734" y="454197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9448732" y="7726863"/>
              <a:ext cx="455295" cy="454659"/>
            </a:xfrm>
            <a:custGeom>
              <a:avLst/>
              <a:gdLst/>
              <a:ahLst/>
              <a:cxnLst/>
              <a:rect l="l" t="t" r="r" b="b"/>
              <a:pathLst>
                <a:path w="455295" h="454660">
                  <a:moveTo>
                    <a:pt x="454734" y="0"/>
                  </a:moveTo>
                  <a:lnTo>
                    <a:pt x="0" y="454197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9444831" y="8177555"/>
              <a:ext cx="0" cy="927100"/>
            </a:xfrm>
            <a:custGeom>
              <a:avLst/>
              <a:gdLst/>
              <a:ahLst/>
              <a:cxnLst/>
              <a:rect l="l" t="t" r="r" b="b"/>
              <a:pathLst>
                <a:path h="927100">
                  <a:moveTo>
                    <a:pt x="0" y="0"/>
                  </a:moveTo>
                  <a:lnTo>
                    <a:pt x="0" y="927099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0179063" y="8181059"/>
              <a:ext cx="179705" cy="1005205"/>
            </a:xfrm>
            <a:custGeom>
              <a:avLst/>
              <a:gdLst/>
              <a:ahLst/>
              <a:cxnLst/>
              <a:rect l="l" t="t" r="r" b="b"/>
              <a:pathLst>
                <a:path w="179704" h="1005204">
                  <a:moveTo>
                    <a:pt x="179137" y="0"/>
                  </a:moveTo>
                  <a:lnTo>
                    <a:pt x="0" y="1004738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358200" y="8181059"/>
              <a:ext cx="275590" cy="922655"/>
            </a:xfrm>
            <a:custGeom>
              <a:avLst/>
              <a:gdLst/>
              <a:ahLst/>
              <a:cxnLst/>
              <a:rect l="l" t="t" r="r" b="b"/>
              <a:pathLst>
                <a:path w="275590" h="922654">
                  <a:moveTo>
                    <a:pt x="275596" y="922157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9724327" y="7547935"/>
              <a:ext cx="372110" cy="372110"/>
            </a:xfrm>
            <a:custGeom>
              <a:avLst/>
              <a:gdLst/>
              <a:ahLst/>
              <a:cxnLst/>
              <a:rect l="l" t="t" r="r" b="b"/>
              <a:pathLst>
                <a:path w="372109" h="372110">
                  <a:moveTo>
                    <a:pt x="186027" y="0"/>
                  </a:moveTo>
                  <a:lnTo>
                    <a:pt x="143484" y="4897"/>
                  </a:lnTo>
                  <a:lnTo>
                    <a:pt x="102769" y="19591"/>
                  </a:lnTo>
                  <a:lnTo>
                    <a:pt x="65711" y="44081"/>
                  </a:lnTo>
                  <a:lnTo>
                    <a:pt x="34871" y="77453"/>
                  </a:lnTo>
                  <a:lnTo>
                    <a:pt x="13621" y="115888"/>
                  </a:lnTo>
                  <a:lnTo>
                    <a:pt x="2179" y="157367"/>
                  </a:lnTo>
                  <a:lnTo>
                    <a:pt x="0" y="185808"/>
                  </a:lnTo>
                  <a:lnTo>
                    <a:pt x="544" y="200062"/>
                  </a:lnTo>
                  <a:lnTo>
                    <a:pt x="8717" y="242149"/>
                  </a:lnTo>
                  <a:lnTo>
                    <a:pt x="26698" y="281802"/>
                  </a:lnTo>
                  <a:lnTo>
                    <a:pt x="54486" y="317193"/>
                  </a:lnTo>
                  <a:lnTo>
                    <a:pt x="89920" y="344949"/>
                  </a:lnTo>
                  <a:lnTo>
                    <a:pt x="129619" y="362908"/>
                  </a:lnTo>
                  <a:lnTo>
                    <a:pt x="171756" y="371071"/>
                  </a:lnTo>
                  <a:lnTo>
                    <a:pt x="186027" y="371615"/>
                  </a:lnTo>
                  <a:lnTo>
                    <a:pt x="200299" y="371071"/>
                  </a:lnTo>
                  <a:lnTo>
                    <a:pt x="242436" y="362908"/>
                  </a:lnTo>
                  <a:lnTo>
                    <a:pt x="282135" y="344949"/>
                  </a:lnTo>
                  <a:lnTo>
                    <a:pt x="317569" y="317193"/>
                  </a:lnTo>
                  <a:lnTo>
                    <a:pt x="345357" y="281802"/>
                  </a:lnTo>
                  <a:lnTo>
                    <a:pt x="363337" y="242149"/>
                  </a:lnTo>
                  <a:lnTo>
                    <a:pt x="371510" y="200062"/>
                  </a:lnTo>
                  <a:lnTo>
                    <a:pt x="372055" y="185808"/>
                  </a:lnTo>
                  <a:lnTo>
                    <a:pt x="371510" y="171553"/>
                  </a:lnTo>
                  <a:lnTo>
                    <a:pt x="363337" y="129466"/>
                  </a:lnTo>
                  <a:lnTo>
                    <a:pt x="345357" y="89814"/>
                  </a:lnTo>
                  <a:lnTo>
                    <a:pt x="317569" y="54422"/>
                  </a:lnTo>
                  <a:lnTo>
                    <a:pt x="282135" y="26666"/>
                  </a:lnTo>
                  <a:lnTo>
                    <a:pt x="242436" y="8707"/>
                  </a:lnTo>
                  <a:lnTo>
                    <a:pt x="200299" y="544"/>
                  </a:lnTo>
                  <a:lnTo>
                    <a:pt x="186027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9999924" y="8924290"/>
              <a:ext cx="372110" cy="372110"/>
            </a:xfrm>
            <a:custGeom>
              <a:avLst/>
              <a:gdLst/>
              <a:ahLst/>
              <a:cxnLst/>
              <a:rect l="l" t="t" r="r" b="b"/>
              <a:pathLst>
                <a:path w="372109" h="372109">
                  <a:moveTo>
                    <a:pt x="186027" y="0"/>
                  </a:moveTo>
                  <a:lnTo>
                    <a:pt x="143484" y="4897"/>
                  </a:lnTo>
                  <a:lnTo>
                    <a:pt x="102769" y="19591"/>
                  </a:lnTo>
                  <a:lnTo>
                    <a:pt x="65711" y="44081"/>
                  </a:lnTo>
                  <a:lnTo>
                    <a:pt x="34871" y="77453"/>
                  </a:lnTo>
                  <a:lnTo>
                    <a:pt x="13621" y="115888"/>
                  </a:lnTo>
                  <a:lnTo>
                    <a:pt x="2179" y="157367"/>
                  </a:lnTo>
                  <a:lnTo>
                    <a:pt x="0" y="185808"/>
                  </a:lnTo>
                  <a:lnTo>
                    <a:pt x="544" y="200062"/>
                  </a:lnTo>
                  <a:lnTo>
                    <a:pt x="8717" y="242149"/>
                  </a:lnTo>
                  <a:lnTo>
                    <a:pt x="26698" y="281802"/>
                  </a:lnTo>
                  <a:lnTo>
                    <a:pt x="54486" y="317193"/>
                  </a:lnTo>
                  <a:lnTo>
                    <a:pt x="89920" y="344949"/>
                  </a:lnTo>
                  <a:lnTo>
                    <a:pt x="129619" y="362908"/>
                  </a:lnTo>
                  <a:lnTo>
                    <a:pt x="171756" y="371071"/>
                  </a:lnTo>
                  <a:lnTo>
                    <a:pt x="186027" y="371615"/>
                  </a:lnTo>
                  <a:lnTo>
                    <a:pt x="200299" y="371071"/>
                  </a:lnTo>
                  <a:lnTo>
                    <a:pt x="242436" y="362908"/>
                  </a:lnTo>
                  <a:lnTo>
                    <a:pt x="282135" y="344949"/>
                  </a:lnTo>
                  <a:lnTo>
                    <a:pt x="317569" y="317193"/>
                  </a:lnTo>
                  <a:lnTo>
                    <a:pt x="345357" y="281802"/>
                  </a:lnTo>
                  <a:lnTo>
                    <a:pt x="363337" y="242149"/>
                  </a:lnTo>
                  <a:lnTo>
                    <a:pt x="371510" y="200062"/>
                  </a:lnTo>
                  <a:lnTo>
                    <a:pt x="372055" y="185808"/>
                  </a:lnTo>
                  <a:lnTo>
                    <a:pt x="371510" y="171553"/>
                  </a:lnTo>
                  <a:lnTo>
                    <a:pt x="363337" y="129466"/>
                  </a:lnTo>
                  <a:lnTo>
                    <a:pt x="345357" y="89814"/>
                  </a:lnTo>
                  <a:lnTo>
                    <a:pt x="317569" y="54422"/>
                  </a:lnTo>
                  <a:lnTo>
                    <a:pt x="282135" y="26666"/>
                  </a:lnTo>
                  <a:lnTo>
                    <a:pt x="242436" y="8707"/>
                  </a:lnTo>
                  <a:lnTo>
                    <a:pt x="200299" y="544"/>
                  </a:lnTo>
                  <a:lnTo>
                    <a:pt x="186027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0179062" y="8002133"/>
              <a:ext cx="372110" cy="372110"/>
            </a:xfrm>
            <a:custGeom>
              <a:avLst/>
              <a:gdLst/>
              <a:ahLst/>
              <a:cxnLst/>
              <a:rect l="l" t="t" r="r" b="b"/>
              <a:pathLst>
                <a:path w="372109" h="372110">
                  <a:moveTo>
                    <a:pt x="186027" y="0"/>
                  </a:moveTo>
                  <a:lnTo>
                    <a:pt x="143484" y="4897"/>
                  </a:lnTo>
                  <a:lnTo>
                    <a:pt x="102769" y="19591"/>
                  </a:lnTo>
                  <a:lnTo>
                    <a:pt x="65710" y="44081"/>
                  </a:lnTo>
                  <a:lnTo>
                    <a:pt x="34870" y="77453"/>
                  </a:lnTo>
                  <a:lnTo>
                    <a:pt x="13621" y="115888"/>
                  </a:lnTo>
                  <a:lnTo>
                    <a:pt x="2179" y="157366"/>
                  </a:lnTo>
                  <a:lnTo>
                    <a:pt x="0" y="185807"/>
                  </a:lnTo>
                  <a:lnTo>
                    <a:pt x="544" y="200062"/>
                  </a:lnTo>
                  <a:lnTo>
                    <a:pt x="8717" y="242149"/>
                  </a:lnTo>
                  <a:lnTo>
                    <a:pt x="26698" y="281801"/>
                  </a:lnTo>
                  <a:lnTo>
                    <a:pt x="54485" y="317193"/>
                  </a:lnTo>
                  <a:lnTo>
                    <a:pt x="89920" y="344949"/>
                  </a:lnTo>
                  <a:lnTo>
                    <a:pt x="129619" y="362908"/>
                  </a:lnTo>
                  <a:lnTo>
                    <a:pt x="171756" y="371071"/>
                  </a:lnTo>
                  <a:lnTo>
                    <a:pt x="186027" y="371615"/>
                  </a:lnTo>
                  <a:lnTo>
                    <a:pt x="200299" y="371071"/>
                  </a:lnTo>
                  <a:lnTo>
                    <a:pt x="242435" y="362908"/>
                  </a:lnTo>
                  <a:lnTo>
                    <a:pt x="282135" y="344949"/>
                  </a:lnTo>
                  <a:lnTo>
                    <a:pt x="317568" y="317193"/>
                  </a:lnTo>
                  <a:lnTo>
                    <a:pt x="345356" y="281801"/>
                  </a:lnTo>
                  <a:lnTo>
                    <a:pt x="363337" y="242149"/>
                  </a:lnTo>
                  <a:lnTo>
                    <a:pt x="371509" y="200062"/>
                  </a:lnTo>
                  <a:lnTo>
                    <a:pt x="372054" y="185807"/>
                  </a:lnTo>
                  <a:lnTo>
                    <a:pt x="371509" y="171553"/>
                  </a:lnTo>
                  <a:lnTo>
                    <a:pt x="363337" y="129466"/>
                  </a:lnTo>
                  <a:lnTo>
                    <a:pt x="345356" y="89814"/>
                  </a:lnTo>
                  <a:lnTo>
                    <a:pt x="317568" y="54422"/>
                  </a:lnTo>
                  <a:lnTo>
                    <a:pt x="282135" y="26666"/>
                  </a:lnTo>
                  <a:lnTo>
                    <a:pt x="242435" y="8707"/>
                  </a:lnTo>
                  <a:lnTo>
                    <a:pt x="200299" y="544"/>
                  </a:lnTo>
                  <a:lnTo>
                    <a:pt x="186027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0454658" y="8924290"/>
              <a:ext cx="372110" cy="372110"/>
            </a:xfrm>
            <a:custGeom>
              <a:avLst/>
              <a:gdLst/>
              <a:ahLst/>
              <a:cxnLst/>
              <a:rect l="l" t="t" r="r" b="b"/>
              <a:pathLst>
                <a:path w="372109" h="372109">
                  <a:moveTo>
                    <a:pt x="186027" y="0"/>
                  </a:moveTo>
                  <a:lnTo>
                    <a:pt x="143484" y="4897"/>
                  </a:lnTo>
                  <a:lnTo>
                    <a:pt x="102769" y="19591"/>
                  </a:lnTo>
                  <a:lnTo>
                    <a:pt x="65710" y="44081"/>
                  </a:lnTo>
                  <a:lnTo>
                    <a:pt x="34870" y="77453"/>
                  </a:lnTo>
                  <a:lnTo>
                    <a:pt x="13621" y="115888"/>
                  </a:lnTo>
                  <a:lnTo>
                    <a:pt x="2179" y="157367"/>
                  </a:lnTo>
                  <a:lnTo>
                    <a:pt x="0" y="185808"/>
                  </a:lnTo>
                  <a:lnTo>
                    <a:pt x="544" y="200062"/>
                  </a:lnTo>
                  <a:lnTo>
                    <a:pt x="8717" y="242149"/>
                  </a:lnTo>
                  <a:lnTo>
                    <a:pt x="26698" y="281802"/>
                  </a:lnTo>
                  <a:lnTo>
                    <a:pt x="54485" y="317193"/>
                  </a:lnTo>
                  <a:lnTo>
                    <a:pt x="89920" y="344949"/>
                  </a:lnTo>
                  <a:lnTo>
                    <a:pt x="129619" y="362908"/>
                  </a:lnTo>
                  <a:lnTo>
                    <a:pt x="171756" y="371071"/>
                  </a:lnTo>
                  <a:lnTo>
                    <a:pt x="186027" y="371615"/>
                  </a:lnTo>
                  <a:lnTo>
                    <a:pt x="200299" y="371071"/>
                  </a:lnTo>
                  <a:lnTo>
                    <a:pt x="242435" y="362908"/>
                  </a:lnTo>
                  <a:lnTo>
                    <a:pt x="282135" y="344949"/>
                  </a:lnTo>
                  <a:lnTo>
                    <a:pt x="317568" y="317193"/>
                  </a:lnTo>
                  <a:lnTo>
                    <a:pt x="345356" y="281802"/>
                  </a:lnTo>
                  <a:lnTo>
                    <a:pt x="363337" y="242149"/>
                  </a:lnTo>
                  <a:lnTo>
                    <a:pt x="371509" y="200062"/>
                  </a:lnTo>
                  <a:lnTo>
                    <a:pt x="372054" y="185808"/>
                  </a:lnTo>
                  <a:lnTo>
                    <a:pt x="371509" y="171553"/>
                  </a:lnTo>
                  <a:lnTo>
                    <a:pt x="363337" y="129466"/>
                  </a:lnTo>
                  <a:lnTo>
                    <a:pt x="345356" y="89814"/>
                  </a:lnTo>
                  <a:lnTo>
                    <a:pt x="317568" y="54422"/>
                  </a:lnTo>
                  <a:lnTo>
                    <a:pt x="282135" y="26666"/>
                  </a:lnTo>
                  <a:lnTo>
                    <a:pt x="242435" y="8707"/>
                  </a:lnTo>
                  <a:lnTo>
                    <a:pt x="200299" y="544"/>
                  </a:lnTo>
                  <a:lnTo>
                    <a:pt x="186027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9255813" y="8924290"/>
              <a:ext cx="372110" cy="372110"/>
            </a:xfrm>
            <a:custGeom>
              <a:avLst/>
              <a:gdLst/>
              <a:ahLst/>
              <a:cxnLst/>
              <a:rect l="l" t="t" r="r" b="b"/>
              <a:pathLst>
                <a:path w="372109" h="372109">
                  <a:moveTo>
                    <a:pt x="186027" y="0"/>
                  </a:moveTo>
                  <a:lnTo>
                    <a:pt x="143484" y="4897"/>
                  </a:lnTo>
                  <a:lnTo>
                    <a:pt x="102769" y="19591"/>
                  </a:lnTo>
                  <a:lnTo>
                    <a:pt x="65710" y="44081"/>
                  </a:lnTo>
                  <a:lnTo>
                    <a:pt x="34870" y="77453"/>
                  </a:lnTo>
                  <a:lnTo>
                    <a:pt x="13621" y="115888"/>
                  </a:lnTo>
                  <a:lnTo>
                    <a:pt x="2179" y="157367"/>
                  </a:lnTo>
                  <a:lnTo>
                    <a:pt x="0" y="185808"/>
                  </a:lnTo>
                  <a:lnTo>
                    <a:pt x="544" y="200062"/>
                  </a:lnTo>
                  <a:lnTo>
                    <a:pt x="8717" y="242149"/>
                  </a:lnTo>
                  <a:lnTo>
                    <a:pt x="26698" y="281802"/>
                  </a:lnTo>
                  <a:lnTo>
                    <a:pt x="54485" y="317193"/>
                  </a:lnTo>
                  <a:lnTo>
                    <a:pt x="89920" y="344949"/>
                  </a:lnTo>
                  <a:lnTo>
                    <a:pt x="129619" y="362908"/>
                  </a:lnTo>
                  <a:lnTo>
                    <a:pt x="171756" y="371071"/>
                  </a:lnTo>
                  <a:lnTo>
                    <a:pt x="186027" y="371615"/>
                  </a:lnTo>
                  <a:lnTo>
                    <a:pt x="200299" y="371071"/>
                  </a:lnTo>
                  <a:lnTo>
                    <a:pt x="242435" y="362908"/>
                  </a:lnTo>
                  <a:lnTo>
                    <a:pt x="282135" y="344949"/>
                  </a:lnTo>
                  <a:lnTo>
                    <a:pt x="317568" y="317193"/>
                  </a:lnTo>
                  <a:lnTo>
                    <a:pt x="345356" y="281802"/>
                  </a:lnTo>
                  <a:lnTo>
                    <a:pt x="363337" y="242149"/>
                  </a:lnTo>
                  <a:lnTo>
                    <a:pt x="371509" y="200062"/>
                  </a:lnTo>
                  <a:lnTo>
                    <a:pt x="372054" y="185808"/>
                  </a:lnTo>
                  <a:lnTo>
                    <a:pt x="371509" y="171553"/>
                  </a:lnTo>
                  <a:lnTo>
                    <a:pt x="363337" y="129466"/>
                  </a:lnTo>
                  <a:lnTo>
                    <a:pt x="345356" y="89814"/>
                  </a:lnTo>
                  <a:lnTo>
                    <a:pt x="317568" y="54422"/>
                  </a:lnTo>
                  <a:lnTo>
                    <a:pt x="282135" y="26666"/>
                  </a:lnTo>
                  <a:lnTo>
                    <a:pt x="242435" y="8707"/>
                  </a:lnTo>
                  <a:lnTo>
                    <a:pt x="200299" y="544"/>
                  </a:lnTo>
                  <a:lnTo>
                    <a:pt x="186027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9255813" y="8002133"/>
              <a:ext cx="372110" cy="372110"/>
            </a:xfrm>
            <a:custGeom>
              <a:avLst/>
              <a:gdLst/>
              <a:ahLst/>
              <a:cxnLst/>
              <a:rect l="l" t="t" r="r" b="b"/>
              <a:pathLst>
                <a:path w="372109" h="372110">
                  <a:moveTo>
                    <a:pt x="186027" y="0"/>
                  </a:moveTo>
                  <a:lnTo>
                    <a:pt x="143484" y="4897"/>
                  </a:lnTo>
                  <a:lnTo>
                    <a:pt x="102769" y="19591"/>
                  </a:lnTo>
                  <a:lnTo>
                    <a:pt x="65710" y="44081"/>
                  </a:lnTo>
                  <a:lnTo>
                    <a:pt x="34870" y="77453"/>
                  </a:lnTo>
                  <a:lnTo>
                    <a:pt x="13621" y="115888"/>
                  </a:lnTo>
                  <a:lnTo>
                    <a:pt x="2179" y="157366"/>
                  </a:lnTo>
                  <a:lnTo>
                    <a:pt x="0" y="185807"/>
                  </a:lnTo>
                  <a:lnTo>
                    <a:pt x="544" y="200062"/>
                  </a:lnTo>
                  <a:lnTo>
                    <a:pt x="8717" y="242149"/>
                  </a:lnTo>
                  <a:lnTo>
                    <a:pt x="26698" y="281801"/>
                  </a:lnTo>
                  <a:lnTo>
                    <a:pt x="54485" y="317193"/>
                  </a:lnTo>
                  <a:lnTo>
                    <a:pt x="89920" y="344949"/>
                  </a:lnTo>
                  <a:lnTo>
                    <a:pt x="129619" y="362908"/>
                  </a:lnTo>
                  <a:lnTo>
                    <a:pt x="171756" y="371071"/>
                  </a:lnTo>
                  <a:lnTo>
                    <a:pt x="186027" y="371615"/>
                  </a:lnTo>
                  <a:lnTo>
                    <a:pt x="200299" y="371071"/>
                  </a:lnTo>
                  <a:lnTo>
                    <a:pt x="242435" y="362908"/>
                  </a:lnTo>
                  <a:lnTo>
                    <a:pt x="282135" y="344949"/>
                  </a:lnTo>
                  <a:lnTo>
                    <a:pt x="317568" y="317193"/>
                  </a:lnTo>
                  <a:lnTo>
                    <a:pt x="345356" y="281801"/>
                  </a:lnTo>
                  <a:lnTo>
                    <a:pt x="363337" y="242149"/>
                  </a:lnTo>
                  <a:lnTo>
                    <a:pt x="371509" y="200062"/>
                  </a:lnTo>
                  <a:lnTo>
                    <a:pt x="372054" y="185807"/>
                  </a:lnTo>
                  <a:lnTo>
                    <a:pt x="371509" y="171553"/>
                  </a:lnTo>
                  <a:lnTo>
                    <a:pt x="363337" y="129466"/>
                  </a:lnTo>
                  <a:lnTo>
                    <a:pt x="345356" y="89814"/>
                  </a:lnTo>
                  <a:lnTo>
                    <a:pt x="317568" y="54422"/>
                  </a:lnTo>
                  <a:lnTo>
                    <a:pt x="282135" y="26666"/>
                  </a:lnTo>
                  <a:lnTo>
                    <a:pt x="242435" y="8707"/>
                  </a:lnTo>
                  <a:lnTo>
                    <a:pt x="200299" y="544"/>
                  </a:lnTo>
                  <a:lnTo>
                    <a:pt x="186027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NODE-LINK DIAGRAMS</a:t>
            </a:r>
          </a:p>
          <a:p>
            <a:pPr lvl="1"/>
            <a:r>
              <a:rPr lang="en-US" dirty="0"/>
              <a:t>nodes are distributed in space, connected by straight or curved lines</a:t>
            </a:r>
          </a:p>
          <a:p>
            <a:pPr lvl="1"/>
            <a:r>
              <a:rPr lang="en-US" dirty="0"/>
              <a:t>typical approach is to use 2D space to break apart breadth and depth</a:t>
            </a:r>
          </a:p>
          <a:p>
            <a:pPr lvl="1"/>
            <a:r>
              <a:rPr lang="en-US" dirty="0"/>
              <a:t>often space is used to communicate hierarchical orientation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87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ChangeAspect="1"/>
          </p:cNvSpPr>
          <p:nvPr/>
        </p:nvSpPr>
        <p:spPr>
          <a:xfrm>
            <a:off x="3812709" y="0"/>
            <a:ext cx="9714844" cy="975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http</a:t>
            </a:r>
            <a:r>
              <a:rPr lang="en-US" u="heavy" spc="-5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:</a:t>
            </a:r>
            <a:r>
              <a:rPr lang="en-US" u="heavy" spc="-15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//mbosto</a:t>
            </a:r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ck</a:t>
            </a:r>
            <a:r>
              <a:rPr lang="en-US" u="heavy" spc="-5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.</a:t>
            </a:r>
            <a:r>
              <a:rPr lang="en-US" u="heavy" spc="-15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g</a:t>
            </a:r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ithu</a:t>
            </a:r>
            <a:r>
              <a:rPr lang="en-US" u="heavy" spc="-25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b</a:t>
            </a:r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.i</a:t>
            </a:r>
            <a:r>
              <a:rPr lang="en-US" u="heavy" spc="-10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o/d3/ta</a:t>
            </a:r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l</a:t>
            </a:r>
            <a:r>
              <a:rPr lang="en-US" u="heavy" spc="-15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k/20111018/</a:t>
            </a:r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t</a:t>
            </a:r>
            <a:r>
              <a:rPr lang="en-US" u="heavy" spc="-50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r</a:t>
            </a:r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e</a:t>
            </a:r>
            <a:r>
              <a:rPr lang="en-US" u="heavy" spc="45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e</a:t>
            </a:r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.html</a:t>
            </a:r>
            <a:endParaRPr lang="en-US" dirty="0">
              <a:solidFill>
                <a:srgbClr val="FF0000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107912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11539" y="0"/>
            <a:ext cx="8517185" cy="9753600"/>
          </a:xfrm>
          <a:prstGeom prst="rect">
            <a:avLst/>
          </a:prstGeom>
          <a:blipFill>
            <a:blip r:embed="rId3" cstate="print"/>
            <a:srcRect/>
            <a:stretch>
              <a:fillRect r="-24848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u="heavy" dirty="0">
                <a:latin typeface="Gill Sans MT"/>
                <a:cs typeface="Gill Sans MT"/>
                <a:hlinkClick r:id="rId4"/>
              </a:rPr>
              <a:t>http</a:t>
            </a:r>
            <a:r>
              <a:rPr lang="en-US" u="heavy" spc="-5" dirty="0">
                <a:latin typeface="Gill Sans MT"/>
                <a:cs typeface="Gill Sans MT"/>
                <a:hlinkClick r:id="rId4"/>
              </a:rPr>
              <a:t>:</a:t>
            </a:r>
            <a:r>
              <a:rPr lang="en-US" u="heavy" spc="-10" dirty="0">
                <a:latin typeface="Gill Sans MT"/>
                <a:cs typeface="Gill Sans MT"/>
                <a:hlinkClick r:id="rId4"/>
              </a:rPr>
              <a:t>//</a:t>
            </a:r>
            <a:r>
              <a:rPr lang="en-US" u="heavy" dirty="0">
                <a:latin typeface="Gill Sans MT"/>
                <a:cs typeface="Gill Sans MT"/>
                <a:hlinkClick r:id="rId4"/>
              </a:rPr>
              <a:t>bl.</a:t>
            </a:r>
            <a:r>
              <a:rPr lang="en-US" u="heavy" spc="-15" dirty="0">
                <a:latin typeface="Gill Sans MT"/>
                <a:cs typeface="Gill Sans MT"/>
                <a:hlinkClick r:id="rId4"/>
              </a:rPr>
              <a:t>ocks</a:t>
            </a:r>
            <a:r>
              <a:rPr lang="en-US" u="heavy" dirty="0">
                <a:latin typeface="Gill Sans MT"/>
                <a:cs typeface="Gill Sans MT"/>
                <a:hlinkClick r:id="rId4"/>
              </a:rPr>
              <a:t>.</a:t>
            </a:r>
            <a:r>
              <a:rPr lang="en-US" u="heavy" spc="-15" dirty="0">
                <a:latin typeface="Gill Sans MT"/>
                <a:cs typeface="Gill Sans MT"/>
                <a:hlinkClick r:id="rId4"/>
              </a:rPr>
              <a:t>org/mbostock/</a:t>
            </a:r>
            <a:r>
              <a:rPr lang="en-US" u="heavy" dirty="0">
                <a:latin typeface="Gill Sans MT"/>
                <a:cs typeface="Gill Sans MT"/>
                <a:hlinkClick r:id="rId4"/>
              </a:rPr>
              <a:t>4339184</a:t>
            </a:r>
            <a:endParaRPr lang="en-US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87930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74331" y="0"/>
            <a:ext cx="8991600" cy="9753600"/>
          </a:xfrm>
          <a:prstGeom prst="rect">
            <a:avLst/>
          </a:prstGeom>
          <a:blipFill>
            <a:blip r:embed="rId3" cstate="print"/>
            <a:srcRect/>
            <a:stretch>
              <a:fillRect l="-3672" r="-6266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u="heavy" dirty="0">
                <a:latin typeface="Gill Sans MT"/>
                <a:cs typeface="Gill Sans MT"/>
                <a:hlinkClick r:id="rId4"/>
              </a:rPr>
              <a:t>http</a:t>
            </a:r>
            <a:r>
              <a:rPr lang="en-US" u="heavy" spc="-5" dirty="0">
                <a:latin typeface="Gill Sans MT"/>
                <a:cs typeface="Gill Sans MT"/>
                <a:hlinkClick r:id="rId4"/>
              </a:rPr>
              <a:t>:</a:t>
            </a:r>
            <a:r>
              <a:rPr lang="en-US" u="heavy" spc="-10" dirty="0">
                <a:latin typeface="Gill Sans MT"/>
                <a:cs typeface="Gill Sans MT"/>
                <a:hlinkClick r:id="rId4"/>
              </a:rPr>
              <a:t>//</a:t>
            </a:r>
            <a:r>
              <a:rPr lang="en-US" u="heavy" dirty="0">
                <a:latin typeface="Gill Sans MT"/>
                <a:cs typeface="Gill Sans MT"/>
                <a:hlinkClick r:id="rId4"/>
              </a:rPr>
              <a:t>bl.</a:t>
            </a:r>
            <a:r>
              <a:rPr lang="en-US" u="heavy" spc="-15" dirty="0">
                <a:latin typeface="Gill Sans MT"/>
                <a:cs typeface="Gill Sans MT"/>
                <a:hlinkClick r:id="rId4"/>
              </a:rPr>
              <a:t>ocks</a:t>
            </a:r>
            <a:r>
              <a:rPr lang="en-US" u="heavy" dirty="0">
                <a:latin typeface="Gill Sans MT"/>
                <a:cs typeface="Gill Sans MT"/>
                <a:hlinkClick r:id="rId4"/>
              </a:rPr>
              <a:t>.</a:t>
            </a:r>
            <a:r>
              <a:rPr lang="en-US" u="heavy" spc="-15" dirty="0">
                <a:latin typeface="Gill Sans MT"/>
                <a:cs typeface="Gill Sans MT"/>
                <a:hlinkClick r:id="rId4"/>
              </a:rPr>
              <a:t>org/mbostock/</a:t>
            </a:r>
            <a:r>
              <a:rPr lang="en-US" u="heavy" dirty="0">
                <a:latin typeface="Gill Sans MT"/>
                <a:cs typeface="Gill Sans MT"/>
                <a:hlinkClick r:id="rId4"/>
              </a:rPr>
              <a:t>4063550</a:t>
            </a:r>
            <a:endParaRPr lang="en-US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82808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69762" y="0"/>
            <a:ext cx="13002768" cy="975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255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REINGOLD-TILFORD</a:t>
            </a:r>
          </a:p>
          <a:p>
            <a:r>
              <a:rPr lang="en-US" dirty="0"/>
              <a:t>repeatedly divide space for </a:t>
            </a:r>
            <a:r>
              <a:rPr lang="en-US" dirty="0" err="1"/>
              <a:t>subtrees</a:t>
            </a:r>
            <a:r>
              <a:rPr lang="en-US" dirty="0"/>
              <a:t> by leaf count</a:t>
            </a:r>
          </a:p>
          <a:p>
            <a:pPr lvl="1"/>
            <a:r>
              <a:rPr lang="en-US" dirty="0"/>
              <a:t>breadth of tree along one dimension</a:t>
            </a:r>
          </a:p>
          <a:p>
            <a:pPr lvl="1"/>
            <a:r>
              <a:rPr lang="en-US" dirty="0"/>
              <a:t>depth along the other dimension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41" name="Group 140"/>
          <p:cNvGrpSpPr/>
          <p:nvPr/>
        </p:nvGrpSpPr>
        <p:grpSpPr>
          <a:xfrm>
            <a:off x="5896451" y="5943600"/>
            <a:ext cx="6954520" cy="3078480"/>
            <a:chOff x="5896451" y="5943600"/>
            <a:chExt cx="6954520" cy="3078480"/>
          </a:xfrm>
        </p:grpSpPr>
        <p:sp>
          <p:nvSpPr>
            <p:cNvPr id="7" name="Oval 6"/>
            <p:cNvSpPr/>
            <p:nvPr/>
          </p:nvSpPr>
          <p:spPr>
            <a:xfrm>
              <a:off x="5896451" y="782828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6232747" y="782828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6538563" y="83058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8461851" y="738124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9736931" y="689356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0696035" y="879348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1674443" y="738124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1990419" y="83058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2306395" y="782828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2622371" y="782828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7180675" y="782828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9432131" y="689356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062051" y="738124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11022171" y="83058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176611" y="689356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9269571" y="59436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0382091" y="738124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1032331" y="643636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6864699" y="83058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7496651" y="643636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8136731" y="738124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6861651" y="738124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7176611" y="879348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7506811" y="83058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7821771" y="879348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7506811" y="879348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9107011" y="689356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8771731" y="689356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1337131" y="689356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337131" y="782828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1031315" y="879348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1347291" y="879348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11673427" y="83058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/>
            <p:cNvCxnSpPr>
              <a:stCxn id="22" idx="2"/>
              <a:endCxn id="26" idx="7"/>
            </p:cNvCxnSpPr>
            <p:nvPr/>
          </p:nvCxnSpPr>
          <p:spPr>
            <a:xfrm flipH="1">
              <a:off x="7691773" y="6057900"/>
              <a:ext cx="1577798" cy="4119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34" idx="1"/>
              <a:endCxn id="26" idx="6"/>
            </p:cNvCxnSpPr>
            <p:nvPr/>
          </p:nvCxnSpPr>
          <p:spPr>
            <a:xfrm flipH="1" flipV="1">
              <a:off x="7725251" y="6550660"/>
              <a:ext cx="1079958" cy="3763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33" idx="1"/>
              <a:endCxn id="26" idx="6"/>
            </p:cNvCxnSpPr>
            <p:nvPr/>
          </p:nvCxnSpPr>
          <p:spPr>
            <a:xfrm flipH="1" flipV="1">
              <a:off x="7725251" y="6550660"/>
              <a:ext cx="1415238" cy="3763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10" idx="1"/>
              <a:endCxn id="21" idx="6"/>
            </p:cNvCxnSpPr>
            <p:nvPr/>
          </p:nvCxnSpPr>
          <p:spPr>
            <a:xfrm flipH="1" flipV="1">
              <a:off x="7405211" y="7007860"/>
              <a:ext cx="1090118" cy="4068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27" idx="1"/>
              <a:endCxn id="21" idx="6"/>
            </p:cNvCxnSpPr>
            <p:nvPr/>
          </p:nvCxnSpPr>
          <p:spPr>
            <a:xfrm flipH="1" flipV="1">
              <a:off x="7405211" y="7007860"/>
              <a:ext cx="764998" cy="4068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17" idx="1"/>
              <a:endCxn id="28" idx="5"/>
            </p:cNvCxnSpPr>
            <p:nvPr/>
          </p:nvCxnSpPr>
          <p:spPr>
            <a:xfrm flipH="1" flipV="1">
              <a:off x="7056773" y="7576362"/>
              <a:ext cx="157380" cy="28539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17" idx="5"/>
              <a:endCxn id="30" idx="1"/>
            </p:cNvCxnSpPr>
            <p:nvPr/>
          </p:nvCxnSpPr>
          <p:spPr>
            <a:xfrm>
              <a:off x="7375797" y="8023402"/>
              <a:ext cx="164492" cy="3158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31" idx="1"/>
              <a:endCxn id="30" idx="5"/>
            </p:cNvCxnSpPr>
            <p:nvPr/>
          </p:nvCxnSpPr>
          <p:spPr>
            <a:xfrm flipH="1" flipV="1">
              <a:off x="7701933" y="8500922"/>
              <a:ext cx="153316" cy="3260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32" idx="0"/>
              <a:endCxn id="30" idx="4"/>
            </p:cNvCxnSpPr>
            <p:nvPr/>
          </p:nvCxnSpPr>
          <p:spPr>
            <a:xfrm flipV="1">
              <a:off x="7621111" y="8534400"/>
              <a:ext cx="0" cy="2590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29" idx="7"/>
              <a:endCxn id="30" idx="3"/>
            </p:cNvCxnSpPr>
            <p:nvPr/>
          </p:nvCxnSpPr>
          <p:spPr>
            <a:xfrm flipV="1">
              <a:off x="7371733" y="8500922"/>
              <a:ext cx="168556" cy="3260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25" idx="7"/>
              <a:endCxn id="17" idx="3"/>
            </p:cNvCxnSpPr>
            <p:nvPr/>
          </p:nvCxnSpPr>
          <p:spPr>
            <a:xfrm flipV="1">
              <a:off x="7059821" y="8023402"/>
              <a:ext cx="154332" cy="3158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9" idx="7"/>
              <a:endCxn id="17" idx="3"/>
            </p:cNvCxnSpPr>
            <p:nvPr/>
          </p:nvCxnSpPr>
          <p:spPr>
            <a:xfrm flipV="1">
              <a:off x="6733685" y="8023402"/>
              <a:ext cx="480468" cy="3158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8" idx="7"/>
              <a:endCxn id="28" idx="3"/>
            </p:cNvCxnSpPr>
            <p:nvPr/>
          </p:nvCxnSpPr>
          <p:spPr>
            <a:xfrm flipV="1">
              <a:off x="6427869" y="7576362"/>
              <a:ext cx="467260" cy="28539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7" idx="7"/>
              <a:endCxn id="28" idx="3"/>
            </p:cNvCxnSpPr>
            <p:nvPr/>
          </p:nvCxnSpPr>
          <p:spPr>
            <a:xfrm flipV="1">
              <a:off x="6091573" y="7576362"/>
              <a:ext cx="803556" cy="28539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28" idx="7"/>
              <a:endCxn id="21" idx="3"/>
            </p:cNvCxnSpPr>
            <p:nvPr/>
          </p:nvCxnSpPr>
          <p:spPr>
            <a:xfrm flipV="1">
              <a:off x="7056773" y="7088682"/>
              <a:ext cx="153316" cy="3260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21" idx="7"/>
              <a:endCxn id="26" idx="3"/>
            </p:cNvCxnSpPr>
            <p:nvPr/>
          </p:nvCxnSpPr>
          <p:spPr>
            <a:xfrm flipV="1">
              <a:off x="7371733" y="6631482"/>
              <a:ext cx="158396" cy="295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24" idx="1"/>
              <a:endCxn id="22" idx="6"/>
            </p:cNvCxnSpPr>
            <p:nvPr/>
          </p:nvCxnSpPr>
          <p:spPr>
            <a:xfrm flipH="1" flipV="1">
              <a:off x="9498171" y="6057900"/>
              <a:ext cx="1567638" cy="4119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24" idx="5"/>
              <a:endCxn id="35" idx="1"/>
            </p:cNvCxnSpPr>
            <p:nvPr/>
          </p:nvCxnSpPr>
          <p:spPr>
            <a:xfrm>
              <a:off x="11227453" y="6631482"/>
              <a:ext cx="143156" cy="295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13" idx="1"/>
              <a:endCxn id="35" idx="5"/>
            </p:cNvCxnSpPr>
            <p:nvPr/>
          </p:nvCxnSpPr>
          <p:spPr>
            <a:xfrm flipH="1" flipV="1">
              <a:off x="11532253" y="7088682"/>
              <a:ext cx="175668" cy="3260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13" idx="5"/>
              <a:endCxn id="15" idx="1"/>
            </p:cNvCxnSpPr>
            <p:nvPr/>
          </p:nvCxnSpPr>
          <p:spPr>
            <a:xfrm>
              <a:off x="11869565" y="7576362"/>
              <a:ext cx="470308" cy="28539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13" idx="5"/>
              <a:endCxn id="16" idx="1"/>
            </p:cNvCxnSpPr>
            <p:nvPr/>
          </p:nvCxnSpPr>
          <p:spPr>
            <a:xfrm>
              <a:off x="11869565" y="7576362"/>
              <a:ext cx="786284" cy="28539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13" idx="3"/>
              <a:endCxn id="36" idx="7"/>
            </p:cNvCxnSpPr>
            <p:nvPr/>
          </p:nvCxnSpPr>
          <p:spPr>
            <a:xfrm flipH="1">
              <a:off x="11532253" y="7576362"/>
              <a:ext cx="175668" cy="28539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36" idx="3"/>
              <a:endCxn id="20" idx="7"/>
            </p:cNvCxnSpPr>
            <p:nvPr/>
          </p:nvCxnSpPr>
          <p:spPr>
            <a:xfrm flipH="1">
              <a:off x="11217293" y="8023402"/>
              <a:ext cx="153316" cy="3158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20" idx="3"/>
              <a:endCxn id="12" idx="7"/>
            </p:cNvCxnSpPr>
            <p:nvPr/>
          </p:nvCxnSpPr>
          <p:spPr>
            <a:xfrm flipH="1">
              <a:off x="10891157" y="8500922"/>
              <a:ext cx="164492" cy="3260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20" idx="4"/>
              <a:endCxn id="37" idx="0"/>
            </p:cNvCxnSpPr>
            <p:nvPr/>
          </p:nvCxnSpPr>
          <p:spPr>
            <a:xfrm>
              <a:off x="11136471" y="8534400"/>
              <a:ext cx="9144" cy="2590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20" idx="5"/>
              <a:endCxn id="38" idx="1"/>
            </p:cNvCxnSpPr>
            <p:nvPr/>
          </p:nvCxnSpPr>
          <p:spPr>
            <a:xfrm>
              <a:off x="11217293" y="8500922"/>
              <a:ext cx="163476" cy="3260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36" idx="5"/>
              <a:endCxn id="39" idx="1"/>
            </p:cNvCxnSpPr>
            <p:nvPr/>
          </p:nvCxnSpPr>
          <p:spPr>
            <a:xfrm>
              <a:off x="11532253" y="8023402"/>
              <a:ext cx="174652" cy="3158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36" idx="5"/>
              <a:endCxn id="14" idx="1"/>
            </p:cNvCxnSpPr>
            <p:nvPr/>
          </p:nvCxnSpPr>
          <p:spPr>
            <a:xfrm>
              <a:off x="11532253" y="8023402"/>
              <a:ext cx="491644" cy="3158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35" idx="3"/>
              <a:endCxn id="23" idx="7"/>
            </p:cNvCxnSpPr>
            <p:nvPr/>
          </p:nvCxnSpPr>
          <p:spPr>
            <a:xfrm flipH="1">
              <a:off x="10577213" y="7088682"/>
              <a:ext cx="793396" cy="3260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35" idx="3"/>
              <a:endCxn id="19" idx="7"/>
            </p:cNvCxnSpPr>
            <p:nvPr/>
          </p:nvCxnSpPr>
          <p:spPr>
            <a:xfrm flipH="1">
              <a:off x="10257173" y="7088682"/>
              <a:ext cx="1113436" cy="3260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24" idx="2"/>
              <a:endCxn id="11" idx="7"/>
            </p:cNvCxnSpPr>
            <p:nvPr/>
          </p:nvCxnSpPr>
          <p:spPr>
            <a:xfrm flipH="1">
              <a:off x="9932053" y="6550660"/>
              <a:ext cx="1100278" cy="3763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24" idx="2"/>
              <a:endCxn id="18" idx="7"/>
            </p:cNvCxnSpPr>
            <p:nvPr/>
          </p:nvCxnSpPr>
          <p:spPr>
            <a:xfrm flipH="1">
              <a:off x="9627253" y="6550660"/>
              <a:ext cx="1405078" cy="3763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9096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REINGOLD-TILFORD</a:t>
            </a:r>
          </a:p>
          <a:p>
            <a:pPr lvl="1"/>
            <a:r>
              <a:rPr lang="en-US" dirty="0"/>
              <a:t>goal</a:t>
            </a:r>
          </a:p>
          <a:p>
            <a:pPr lvl="2"/>
            <a:r>
              <a:rPr lang="en-US" dirty="0"/>
              <a:t>make smarter use of space</a:t>
            </a:r>
          </a:p>
          <a:p>
            <a:pPr lvl="2"/>
            <a:r>
              <a:rPr lang="en-US" dirty="0"/>
              <a:t>maximize density and symmetry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13" name="Group 112"/>
          <p:cNvGrpSpPr/>
          <p:nvPr/>
        </p:nvGrpSpPr>
        <p:grpSpPr>
          <a:xfrm>
            <a:off x="10727531" y="3124200"/>
            <a:ext cx="3886200" cy="3886200"/>
            <a:chOff x="10422731" y="2590800"/>
            <a:chExt cx="3886200" cy="3886200"/>
          </a:xfrm>
        </p:grpSpPr>
        <p:sp>
          <p:nvSpPr>
            <p:cNvPr id="6" name="Oval 5"/>
            <p:cNvSpPr/>
            <p:nvPr/>
          </p:nvSpPr>
          <p:spPr>
            <a:xfrm>
              <a:off x="10422731" y="50292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0829131" y="50292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0829131" y="56388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1641931" y="44196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2861131" y="38100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2454731" y="62484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3673931" y="44196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3673931" y="56388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3673931" y="50292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4080331" y="50292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1235531" y="50292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2454731" y="38100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2861131" y="44196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2861131" y="56388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11235531" y="38100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12251531" y="25908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3267531" y="44196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2861131" y="32004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1235531" y="56388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1641931" y="32004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1235531" y="44196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0829131" y="44196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1235531" y="62484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1641931" y="56388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2048331" y="62484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1641931" y="62484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2048331" y="38100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1641931" y="38100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3267531" y="38100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3267531" y="50292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2861131" y="62484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3267531" y="62484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3267531" y="56388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>
              <a:stCxn id="21" idx="3"/>
              <a:endCxn id="25" idx="7"/>
            </p:cNvCxnSpPr>
            <p:nvPr/>
          </p:nvCxnSpPr>
          <p:spPr>
            <a:xfrm flipH="1">
              <a:off x="11837053" y="2785922"/>
              <a:ext cx="4479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3" idx="0"/>
              <a:endCxn id="25" idx="4"/>
            </p:cNvCxnSpPr>
            <p:nvPr/>
          </p:nvCxnSpPr>
          <p:spPr>
            <a:xfrm flipV="1">
              <a:off x="11756231" y="34290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32" idx="1"/>
              <a:endCxn id="25" idx="5"/>
            </p:cNvCxnSpPr>
            <p:nvPr/>
          </p:nvCxnSpPr>
          <p:spPr>
            <a:xfrm flipH="1" flipV="1">
              <a:off x="11837053" y="33955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9" idx="1"/>
              <a:endCxn id="20" idx="5"/>
            </p:cNvCxnSpPr>
            <p:nvPr/>
          </p:nvCxnSpPr>
          <p:spPr>
            <a:xfrm flipH="1" flipV="1">
              <a:off x="11430653" y="40051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26" idx="0"/>
              <a:endCxn id="20" idx="4"/>
            </p:cNvCxnSpPr>
            <p:nvPr/>
          </p:nvCxnSpPr>
          <p:spPr>
            <a:xfrm flipV="1">
              <a:off x="11349831" y="40386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16" idx="1"/>
              <a:endCxn id="27" idx="5"/>
            </p:cNvCxnSpPr>
            <p:nvPr/>
          </p:nvCxnSpPr>
          <p:spPr>
            <a:xfrm flipH="1" flipV="1">
              <a:off x="11024253" y="46147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6" idx="5"/>
              <a:endCxn id="29" idx="1"/>
            </p:cNvCxnSpPr>
            <p:nvPr/>
          </p:nvCxnSpPr>
          <p:spPr>
            <a:xfrm>
              <a:off x="11430653" y="52243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30" idx="1"/>
              <a:endCxn id="29" idx="5"/>
            </p:cNvCxnSpPr>
            <p:nvPr/>
          </p:nvCxnSpPr>
          <p:spPr>
            <a:xfrm flipH="1" flipV="1">
              <a:off x="11837053" y="58339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31" idx="0"/>
              <a:endCxn id="29" idx="4"/>
            </p:cNvCxnSpPr>
            <p:nvPr/>
          </p:nvCxnSpPr>
          <p:spPr>
            <a:xfrm flipV="1">
              <a:off x="11756231" y="58674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28" idx="7"/>
              <a:endCxn id="29" idx="3"/>
            </p:cNvCxnSpPr>
            <p:nvPr/>
          </p:nvCxnSpPr>
          <p:spPr>
            <a:xfrm flipV="1">
              <a:off x="11430653" y="58339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24" idx="0"/>
              <a:endCxn id="16" idx="4"/>
            </p:cNvCxnSpPr>
            <p:nvPr/>
          </p:nvCxnSpPr>
          <p:spPr>
            <a:xfrm flipV="1">
              <a:off x="11349831" y="52578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8" idx="7"/>
              <a:endCxn id="16" idx="3"/>
            </p:cNvCxnSpPr>
            <p:nvPr/>
          </p:nvCxnSpPr>
          <p:spPr>
            <a:xfrm flipV="1">
              <a:off x="11024253" y="52243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7" idx="0"/>
              <a:endCxn id="27" idx="4"/>
            </p:cNvCxnSpPr>
            <p:nvPr/>
          </p:nvCxnSpPr>
          <p:spPr>
            <a:xfrm flipV="1">
              <a:off x="10943431" y="46482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6" idx="7"/>
              <a:endCxn id="27" idx="3"/>
            </p:cNvCxnSpPr>
            <p:nvPr/>
          </p:nvCxnSpPr>
          <p:spPr>
            <a:xfrm flipV="1">
              <a:off x="10617853" y="46147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27" idx="7"/>
              <a:endCxn id="20" idx="3"/>
            </p:cNvCxnSpPr>
            <p:nvPr/>
          </p:nvCxnSpPr>
          <p:spPr>
            <a:xfrm flipV="1">
              <a:off x="11024253" y="40051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20" idx="7"/>
              <a:endCxn id="25" idx="3"/>
            </p:cNvCxnSpPr>
            <p:nvPr/>
          </p:nvCxnSpPr>
          <p:spPr>
            <a:xfrm flipV="1">
              <a:off x="11430653" y="33955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23" idx="1"/>
              <a:endCxn id="21" idx="5"/>
            </p:cNvCxnSpPr>
            <p:nvPr/>
          </p:nvCxnSpPr>
          <p:spPr>
            <a:xfrm flipH="1" flipV="1">
              <a:off x="12446653" y="2785922"/>
              <a:ext cx="4479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23" idx="5"/>
              <a:endCxn id="34" idx="1"/>
            </p:cNvCxnSpPr>
            <p:nvPr/>
          </p:nvCxnSpPr>
          <p:spPr>
            <a:xfrm>
              <a:off x="13056253" y="33955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12" idx="1"/>
              <a:endCxn id="34" idx="5"/>
            </p:cNvCxnSpPr>
            <p:nvPr/>
          </p:nvCxnSpPr>
          <p:spPr>
            <a:xfrm flipH="1" flipV="1">
              <a:off x="13462653" y="40051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2" idx="4"/>
              <a:endCxn id="14" idx="0"/>
            </p:cNvCxnSpPr>
            <p:nvPr/>
          </p:nvCxnSpPr>
          <p:spPr>
            <a:xfrm>
              <a:off x="13788231" y="46482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12" idx="5"/>
              <a:endCxn id="15" idx="1"/>
            </p:cNvCxnSpPr>
            <p:nvPr/>
          </p:nvCxnSpPr>
          <p:spPr>
            <a:xfrm>
              <a:off x="13869053" y="46147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12" idx="3"/>
              <a:endCxn id="35" idx="7"/>
            </p:cNvCxnSpPr>
            <p:nvPr/>
          </p:nvCxnSpPr>
          <p:spPr>
            <a:xfrm flipH="1">
              <a:off x="13462653" y="46147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5" idx="3"/>
              <a:endCxn id="19" idx="7"/>
            </p:cNvCxnSpPr>
            <p:nvPr/>
          </p:nvCxnSpPr>
          <p:spPr>
            <a:xfrm flipH="1">
              <a:off x="13056253" y="52243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19" idx="3"/>
              <a:endCxn id="11" idx="7"/>
            </p:cNvCxnSpPr>
            <p:nvPr/>
          </p:nvCxnSpPr>
          <p:spPr>
            <a:xfrm flipH="1">
              <a:off x="12649853" y="58339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19" idx="4"/>
              <a:endCxn id="36" idx="0"/>
            </p:cNvCxnSpPr>
            <p:nvPr/>
          </p:nvCxnSpPr>
          <p:spPr>
            <a:xfrm>
              <a:off x="12975431" y="58674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9" idx="5"/>
              <a:endCxn id="37" idx="1"/>
            </p:cNvCxnSpPr>
            <p:nvPr/>
          </p:nvCxnSpPr>
          <p:spPr>
            <a:xfrm>
              <a:off x="13056253" y="58339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35" idx="4"/>
              <a:endCxn id="38" idx="0"/>
            </p:cNvCxnSpPr>
            <p:nvPr/>
          </p:nvCxnSpPr>
          <p:spPr>
            <a:xfrm>
              <a:off x="13381831" y="52578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35" idx="5"/>
              <a:endCxn id="13" idx="1"/>
            </p:cNvCxnSpPr>
            <p:nvPr/>
          </p:nvCxnSpPr>
          <p:spPr>
            <a:xfrm>
              <a:off x="13462653" y="52243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34" idx="4"/>
              <a:endCxn id="22" idx="0"/>
            </p:cNvCxnSpPr>
            <p:nvPr/>
          </p:nvCxnSpPr>
          <p:spPr>
            <a:xfrm>
              <a:off x="13381831" y="40386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8" idx="7"/>
              <a:endCxn id="34" idx="3"/>
            </p:cNvCxnSpPr>
            <p:nvPr/>
          </p:nvCxnSpPr>
          <p:spPr>
            <a:xfrm flipV="1">
              <a:off x="13056253" y="40051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23" idx="4"/>
              <a:endCxn id="10" idx="0"/>
            </p:cNvCxnSpPr>
            <p:nvPr/>
          </p:nvCxnSpPr>
          <p:spPr>
            <a:xfrm>
              <a:off x="12975431" y="34290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23" idx="3"/>
              <a:endCxn id="17" idx="7"/>
            </p:cNvCxnSpPr>
            <p:nvPr/>
          </p:nvCxnSpPr>
          <p:spPr>
            <a:xfrm flipH="1">
              <a:off x="12649853" y="33955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6762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REINGOLD-TILFORD</a:t>
            </a:r>
          </a:p>
          <a:p>
            <a:pPr lvl="1"/>
            <a:r>
              <a:rPr lang="en-US" dirty="0"/>
              <a:t>design concerns</a:t>
            </a:r>
          </a:p>
          <a:p>
            <a:pPr lvl="2"/>
            <a:r>
              <a:rPr lang="en-US" dirty="0"/>
              <a:t>clearly encode depth level</a:t>
            </a:r>
          </a:p>
          <a:p>
            <a:pPr lvl="2"/>
            <a:r>
              <a:rPr lang="en-US" dirty="0"/>
              <a:t>no edge crossings</a:t>
            </a:r>
          </a:p>
          <a:p>
            <a:pPr lvl="2"/>
            <a:r>
              <a:rPr lang="en-US" dirty="0"/>
              <a:t>isomorphic </a:t>
            </a:r>
            <a:r>
              <a:rPr lang="en-US" dirty="0" err="1"/>
              <a:t>subtrees</a:t>
            </a:r>
            <a:r>
              <a:rPr lang="en-US" dirty="0"/>
              <a:t> drawn identically</a:t>
            </a:r>
          </a:p>
          <a:p>
            <a:pPr lvl="2"/>
            <a:r>
              <a:rPr lang="en-US" dirty="0"/>
              <a:t>compact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0727531" y="3124200"/>
            <a:ext cx="3886200" cy="3886200"/>
            <a:chOff x="10422731" y="2590800"/>
            <a:chExt cx="3886200" cy="3886200"/>
          </a:xfrm>
        </p:grpSpPr>
        <p:sp>
          <p:nvSpPr>
            <p:cNvPr id="7" name="Oval 6"/>
            <p:cNvSpPr/>
            <p:nvPr/>
          </p:nvSpPr>
          <p:spPr>
            <a:xfrm>
              <a:off x="10422731" y="50292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0829131" y="50292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0829131" y="56388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1641931" y="44196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2861131" y="38100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2454731" y="62484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3673931" y="44196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3673931" y="56388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3673931" y="50292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4080331" y="50292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1235531" y="50292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2454731" y="38100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2861131" y="44196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12861131" y="56388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11235531" y="38100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2251531" y="25908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3267531" y="44196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2861131" y="32004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1235531" y="56388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1641931" y="32004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1235531" y="44196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0829131" y="44196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1235531" y="62484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1641931" y="56388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2048331" y="62484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1641931" y="62484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2048331" y="38100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1641931" y="38100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3267531" y="38100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267531" y="50292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2861131" y="62484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3267531" y="62484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13267531" y="56388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/>
            <p:cNvCxnSpPr>
              <a:stCxn id="22" idx="3"/>
              <a:endCxn id="26" idx="7"/>
            </p:cNvCxnSpPr>
            <p:nvPr/>
          </p:nvCxnSpPr>
          <p:spPr>
            <a:xfrm flipH="1">
              <a:off x="11837053" y="2785922"/>
              <a:ext cx="4479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34" idx="0"/>
              <a:endCxn id="26" idx="4"/>
            </p:cNvCxnSpPr>
            <p:nvPr/>
          </p:nvCxnSpPr>
          <p:spPr>
            <a:xfrm flipV="1">
              <a:off x="11756231" y="34290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33" idx="1"/>
              <a:endCxn id="26" idx="5"/>
            </p:cNvCxnSpPr>
            <p:nvPr/>
          </p:nvCxnSpPr>
          <p:spPr>
            <a:xfrm flipH="1" flipV="1">
              <a:off x="11837053" y="33955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10" idx="1"/>
              <a:endCxn id="21" idx="5"/>
            </p:cNvCxnSpPr>
            <p:nvPr/>
          </p:nvCxnSpPr>
          <p:spPr>
            <a:xfrm flipH="1" flipV="1">
              <a:off x="11430653" y="40051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7" idx="0"/>
              <a:endCxn id="21" idx="4"/>
            </p:cNvCxnSpPr>
            <p:nvPr/>
          </p:nvCxnSpPr>
          <p:spPr>
            <a:xfrm flipV="1">
              <a:off x="11349831" y="40386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7" idx="1"/>
              <a:endCxn id="28" idx="5"/>
            </p:cNvCxnSpPr>
            <p:nvPr/>
          </p:nvCxnSpPr>
          <p:spPr>
            <a:xfrm flipH="1" flipV="1">
              <a:off x="11024253" y="46147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7" idx="5"/>
              <a:endCxn id="30" idx="1"/>
            </p:cNvCxnSpPr>
            <p:nvPr/>
          </p:nvCxnSpPr>
          <p:spPr>
            <a:xfrm>
              <a:off x="11430653" y="52243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31" idx="1"/>
              <a:endCxn id="30" idx="5"/>
            </p:cNvCxnSpPr>
            <p:nvPr/>
          </p:nvCxnSpPr>
          <p:spPr>
            <a:xfrm flipH="1" flipV="1">
              <a:off x="11837053" y="58339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32" idx="0"/>
              <a:endCxn id="30" idx="4"/>
            </p:cNvCxnSpPr>
            <p:nvPr/>
          </p:nvCxnSpPr>
          <p:spPr>
            <a:xfrm flipV="1">
              <a:off x="11756231" y="58674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29" idx="7"/>
              <a:endCxn id="30" idx="3"/>
            </p:cNvCxnSpPr>
            <p:nvPr/>
          </p:nvCxnSpPr>
          <p:spPr>
            <a:xfrm flipV="1">
              <a:off x="11430653" y="58339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25" idx="0"/>
              <a:endCxn id="17" idx="4"/>
            </p:cNvCxnSpPr>
            <p:nvPr/>
          </p:nvCxnSpPr>
          <p:spPr>
            <a:xfrm flipV="1">
              <a:off x="11349831" y="52578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9" idx="7"/>
              <a:endCxn id="17" idx="3"/>
            </p:cNvCxnSpPr>
            <p:nvPr/>
          </p:nvCxnSpPr>
          <p:spPr>
            <a:xfrm flipV="1">
              <a:off x="11024253" y="52243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8" idx="0"/>
              <a:endCxn id="28" idx="4"/>
            </p:cNvCxnSpPr>
            <p:nvPr/>
          </p:nvCxnSpPr>
          <p:spPr>
            <a:xfrm flipV="1">
              <a:off x="10943431" y="46482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7" idx="7"/>
              <a:endCxn id="28" idx="3"/>
            </p:cNvCxnSpPr>
            <p:nvPr/>
          </p:nvCxnSpPr>
          <p:spPr>
            <a:xfrm flipV="1">
              <a:off x="10617853" y="46147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28" idx="7"/>
              <a:endCxn id="21" idx="3"/>
            </p:cNvCxnSpPr>
            <p:nvPr/>
          </p:nvCxnSpPr>
          <p:spPr>
            <a:xfrm flipV="1">
              <a:off x="11024253" y="40051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21" idx="7"/>
              <a:endCxn id="26" idx="3"/>
            </p:cNvCxnSpPr>
            <p:nvPr/>
          </p:nvCxnSpPr>
          <p:spPr>
            <a:xfrm flipV="1">
              <a:off x="11430653" y="33955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24" idx="1"/>
              <a:endCxn id="22" idx="5"/>
            </p:cNvCxnSpPr>
            <p:nvPr/>
          </p:nvCxnSpPr>
          <p:spPr>
            <a:xfrm flipH="1" flipV="1">
              <a:off x="12446653" y="2785922"/>
              <a:ext cx="4479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24" idx="5"/>
              <a:endCxn id="35" idx="1"/>
            </p:cNvCxnSpPr>
            <p:nvPr/>
          </p:nvCxnSpPr>
          <p:spPr>
            <a:xfrm>
              <a:off x="13056253" y="33955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3" idx="1"/>
              <a:endCxn id="35" idx="5"/>
            </p:cNvCxnSpPr>
            <p:nvPr/>
          </p:nvCxnSpPr>
          <p:spPr>
            <a:xfrm flipH="1" flipV="1">
              <a:off x="13462653" y="40051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13" idx="4"/>
              <a:endCxn id="15" idx="0"/>
            </p:cNvCxnSpPr>
            <p:nvPr/>
          </p:nvCxnSpPr>
          <p:spPr>
            <a:xfrm>
              <a:off x="13788231" y="46482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13" idx="5"/>
              <a:endCxn id="16" idx="1"/>
            </p:cNvCxnSpPr>
            <p:nvPr/>
          </p:nvCxnSpPr>
          <p:spPr>
            <a:xfrm>
              <a:off x="13869053" y="46147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3" idx="3"/>
              <a:endCxn id="36" idx="7"/>
            </p:cNvCxnSpPr>
            <p:nvPr/>
          </p:nvCxnSpPr>
          <p:spPr>
            <a:xfrm flipH="1">
              <a:off x="13462653" y="46147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36" idx="3"/>
              <a:endCxn id="20" idx="7"/>
            </p:cNvCxnSpPr>
            <p:nvPr/>
          </p:nvCxnSpPr>
          <p:spPr>
            <a:xfrm flipH="1">
              <a:off x="13056253" y="52243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20" idx="3"/>
              <a:endCxn id="12" idx="7"/>
            </p:cNvCxnSpPr>
            <p:nvPr/>
          </p:nvCxnSpPr>
          <p:spPr>
            <a:xfrm flipH="1">
              <a:off x="12649853" y="58339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20" idx="4"/>
              <a:endCxn id="37" idx="0"/>
            </p:cNvCxnSpPr>
            <p:nvPr/>
          </p:nvCxnSpPr>
          <p:spPr>
            <a:xfrm>
              <a:off x="12975431" y="58674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20" idx="5"/>
              <a:endCxn id="38" idx="1"/>
            </p:cNvCxnSpPr>
            <p:nvPr/>
          </p:nvCxnSpPr>
          <p:spPr>
            <a:xfrm>
              <a:off x="13056253" y="58339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36" idx="4"/>
              <a:endCxn id="39" idx="0"/>
            </p:cNvCxnSpPr>
            <p:nvPr/>
          </p:nvCxnSpPr>
          <p:spPr>
            <a:xfrm>
              <a:off x="13381831" y="52578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36" idx="5"/>
              <a:endCxn id="14" idx="1"/>
            </p:cNvCxnSpPr>
            <p:nvPr/>
          </p:nvCxnSpPr>
          <p:spPr>
            <a:xfrm>
              <a:off x="13462653" y="52243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35" idx="4"/>
              <a:endCxn id="23" idx="0"/>
            </p:cNvCxnSpPr>
            <p:nvPr/>
          </p:nvCxnSpPr>
          <p:spPr>
            <a:xfrm>
              <a:off x="13381831" y="40386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19" idx="7"/>
              <a:endCxn id="35" idx="3"/>
            </p:cNvCxnSpPr>
            <p:nvPr/>
          </p:nvCxnSpPr>
          <p:spPr>
            <a:xfrm flipV="1">
              <a:off x="13056253" y="40051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24" idx="4"/>
              <a:endCxn id="11" idx="0"/>
            </p:cNvCxnSpPr>
            <p:nvPr/>
          </p:nvCxnSpPr>
          <p:spPr>
            <a:xfrm>
              <a:off x="12975431" y="34290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24" idx="3"/>
              <a:endCxn id="18" idx="7"/>
            </p:cNvCxnSpPr>
            <p:nvPr/>
          </p:nvCxnSpPr>
          <p:spPr>
            <a:xfrm flipH="1">
              <a:off x="12649853" y="33955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79601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REINGOLD-TILFORD</a:t>
            </a:r>
          </a:p>
          <a:p>
            <a:pPr lvl="1"/>
            <a:r>
              <a:rPr lang="en-US" dirty="0"/>
              <a:t>approach</a:t>
            </a:r>
          </a:p>
          <a:p>
            <a:pPr lvl="2"/>
            <a:r>
              <a:rPr lang="en-US" dirty="0"/>
              <a:t>bottom up recursive approach</a:t>
            </a:r>
          </a:p>
          <a:p>
            <a:pPr lvl="2"/>
            <a:r>
              <a:rPr lang="en-US" dirty="0"/>
              <a:t>for each parent make sure every </a:t>
            </a:r>
            <a:r>
              <a:rPr lang="en-US" dirty="0" err="1"/>
              <a:t>subtree</a:t>
            </a:r>
            <a:r>
              <a:rPr lang="en-US" dirty="0"/>
              <a:t> is drawn</a:t>
            </a:r>
          </a:p>
          <a:p>
            <a:pPr lvl="2"/>
            <a:r>
              <a:rPr lang="en-US" dirty="0"/>
              <a:t>pack </a:t>
            </a:r>
            <a:r>
              <a:rPr lang="en-US" dirty="0" err="1"/>
              <a:t>subtrees</a:t>
            </a:r>
            <a:r>
              <a:rPr lang="en-US" dirty="0"/>
              <a:t> as closely as possible</a:t>
            </a:r>
          </a:p>
          <a:p>
            <a:pPr lvl="2"/>
            <a:r>
              <a:rPr lang="en-US" dirty="0"/>
              <a:t>center parent over </a:t>
            </a:r>
            <a:r>
              <a:rPr lang="en-US" dirty="0" err="1"/>
              <a:t>subtrees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0727531" y="3124200"/>
            <a:ext cx="3886200" cy="3886200"/>
            <a:chOff x="10422731" y="2590800"/>
            <a:chExt cx="3886200" cy="3886200"/>
          </a:xfrm>
        </p:grpSpPr>
        <p:sp>
          <p:nvSpPr>
            <p:cNvPr id="7" name="Oval 6"/>
            <p:cNvSpPr/>
            <p:nvPr/>
          </p:nvSpPr>
          <p:spPr>
            <a:xfrm>
              <a:off x="10422731" y="50292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0829131" y="50292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0829131" y="56388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1641931" y="44196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2861131" y="38100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2454731" y="62484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3673931" y="44196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3673931" y="56388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3673931" y="50292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4080331" y="50292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1235531" y="50292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2454731" y="38100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2861131" y="44196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12861131" y="56388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11235531" y="38100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2251531" y="25908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3267531" y="44196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2861131" y="32004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1235531" y="56388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1641931" y="32004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1235531" y="44196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0829131" y="44196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1235531" y="62484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1641931" y="56388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2048331" y="62484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1641931" y="62484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2048331" y="38100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1641931" y="38100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3267531" y="38100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267531" y="50292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2861131" y="62484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3267531" y="62484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13267531" y="56388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/>
            <p:cNvCxnSpPr>
              <a:stCxn id="22" idx="3"/>
              <a:endCxn id="26" idx="7"/>
            </p:cNvCxnSpPr>
            <p:nvPr/>
          </p:nvCxnSpPr>
          <p:spPr>
            <a:xfrm flipH="1">
              <a:off x="11837053" y="2785922"/>
              <a:ext cx="4479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34" idx="0"/>
              <a:endCxn id="26" idx="4"/>
            </p:cNvCxnSpPr>
            <p:nvPr/>
          </p:nvCxnSpPr>
          <p:spPr>
            <a:xfrm flipV="1">
              <a:off x="11756231" y="34290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33" idx="1"/>
              <a:endCxn id="26" idx="5"/>
            </p:cNvCxnSpPr>
            <p:nvPr/>
          </p:nvCxnSpPr>
          <p:spPr>
            <a:xfrm flipH="1" flipV="1">
              <a:off x="11837053" y="33955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10" idx="1"/>
              <a:endCxn id="21" idx="5"/>
            </p:cNvCxnSpPr>
            <p:nvPr/>
          </p:nvCxnSpPr>
          <p:spPr>
            <a:xfrm flipH="1" flipV="1">
              <a:off x="11430653" y="40051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7" idx="0"/>
              <a:endCxn id="21" idx="4"/>
            </p:cNvCxnSpPr>
            <p:nvPr/>
          </p:nvCxnSpPr>
          <p:spPr>
            <a:xfrm flipV="1">
              <a:off x="11349831" y="40386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7" idx="1"/>
              <a:endCxn id="28" idx="5"/>
            </p:cNvCxnSpPr>
            <p:nvPr/>
          </p:nvCxnSpPr>
          <p:spPr>
            <a:xfrm flipH="1" flipV="1">
              <a:off x="11024253" y="46147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7" idx="5"/>
              <a:endCxn id="30" idx="1"/>
            </p:cNvCxnSpPr>
            <p:nvPr/>
          </p:nvCxnSpPr>
          <p:spPr>
            <a:xfrm>
              <a:off x="11430653" y="52243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31" idx="1"/>
              <a:endCxn id="30" idx="5"/>
            </p:cNvCxnSpPr>
            <p:nvPr/>
          </p:nvCxnSpPr>
          <p:spPr>
            <a:xfrm flipH="1" flipV="1">
              <a:off x="11837053" y="58339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32" idx="0"/>
              <a:endCxn id="30" idx="4"/>
            </p:cNvCxnSpPr>
            <p:nvPr/>
          </p:nvCxnSpPr>
          <p:spPr>
            <a:xfrm flipV="1">
              <a:off x="11756231" y="58674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29" idx="7"/>
              <a:endCxn id="30" idx="3"/>
            </p:cNvCxnSpPr>
            <p:nvPr/>
          </p:nvCxnSpPr>
          <p:spPr>
            <a:xfrm flipV="1">
              <a:off x="11430653" y="58339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25" idx="0"/>
              <a:endCxn id="17" idx="4"/>
            </p:cNvCxnSpPr>
            <p:nvPr/>
          </p:nvCxnSpPr>
          <p:spPr>
            <a:xfrm flipV="1">
              <a:off x="11349831" y="52578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9" idx="7"/>
              <a:endCxn id="17" idx="3"/>
            </p:cNvCxnSpPr>
            <p:nvPr/>
          </p:nvCxnSpPr>
          <p:spPr>
            <a:xfrm flipV="1">
              <a:off x="11024253" y="52243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8" idx="0"/>
              <a:endCxn id="28" idx="4"/>
            </p:cNvCxnSpPr>
            <p:nvPr/>
          </p:nvCxnSpPr>
          <p:spPr>
            <a:xfrm flipV="1">
              <a:off x="10943431" y="46482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7" idx="7"/>
              <a:endCxn id="28" idx="3"/>
            </p:cNvCxnSpPr>
            <p:nvPr/>
          </p:nvCxnSpPr>
          <p:spPr>
            <a:xfrm flipV="1">
              <a:off x="10617853" y="46147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28" idx="7"/>
              <a:endCxn id="21" idx="3"/>
            </p:cNvCxnSpPr>
            <p:nvPr/>
          </p:nvCxnSpPr>
          <p:spPr>
            <a:xfrm flipV="1">
              <a:off x="11024253" y="40051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21" idx="7"/>
              <a:endCxn id="26" idx="3"/>
            </p:cNvCxnSpPr>
            <p:nvPr/>
          </p:nvCxnSpPr>
          <p:spPr>
            <a:xfrm flipV="1">
              <a:off x="11430653" y="33955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24" idx="1"/>
              <a:endCxn id="22" idx="5"/>
            </p:cNvCxnSpPr>
            <p:nvPr/>
          </p:nvCxnSpPr>
          <p:spPr>
            <a:xfrm flipH="1" flipV="1">
              <a:off x="12446653" y="2785922"/>
              <a:ext cx="4479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24" idx="5"/>
              <a:endCxn id="35" idx="1"/>
            </p:cNvCxnSpPr>
            <p:nvPr/>
          </p:nvCxnSpPr>
          <p:spPr>
            <a:xfrm>
              <a:off x="13056253" y="33955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3" idx="1"/>
              <a:endCxn id="35" idx="5"/>
            </p:cNvCxnSpPr>
            <p:nvPr/>
          </p:nvCxnSpPr>
          <p:spPr>
            <a:xfrm flipH="1" flipV="1">
              <a:off x="13462653" y="40051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13" idx="4"/>
              <a:endCxn id="15" idx="0"/>
            </p:cNvCxnSpPr>
            <p:nvPr/>
          </p:nvCxnSpPr>
          <p:spPr>
            <a:xfrm>
              <a:off x="13788231" y="46482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13" idx="5"/>
              <a:endCxn id="16" idx="1"/>
            </p:cNvCxnSpPr>
            <p:nvPr/>
          </p:nvCxnSpPr>
          <p:spPr>
            <a:xfrm>
              <a:off x="13869053" y="46147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3" idx="3"/>
              <a:endCxn id="36" idx="7"/>
            </p:cNvCxnSpPr>
            <p:nvPr/>
          </p:nvCxnSpPr>
          <p:spPr>
            <a:xfrm flipH="1">
              <a:off x="13462653" y="46147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36" idx="3"/>
              <a:endCxn id="20" idx="7"/>
            </p:cNvCxnSpPr>
            <p:nvPr/>
          </p:nvCxnSpPr>
          <p:spPr>
            <a:xfrm flipH="1">
              <a:off x="13056253" y="52243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20" idx="3"/>
              <a:endCxn id="12" idx="7"/>
            </p:cNvCxnSpPr>
            <p:nvPr/>
          </p:nvCxnSpPr>
          <p:spPr>
            <a:xfrm flipH="1">
              <a:off x="12649853" y="58339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20" idx="4"/>
              <a:endCxn id="37" idx="0"/>
            </p:cNvCxnSpPr>
            <p:nvPr/>
          </p:nvCxnSpPr>
          <p:spPr>
            <a:xfrm>
              <a:off x="12975431" y="58674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20" idx="5"/>
              <a:endCxn id="38" idx="1"/>
            </p:cNvCxnSpPr>
            <p:nvPr/>
          </p:nvCxnSpPr>
          <p:spPr>
            <a:xfrm>
              <a:off x="13056253" y="58339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36" idx="4"/>
              <a:endCxn id="39" idx="0"/>
            </p:cNvCxnSpPr>
            <p:nvPr/>
          </p:nvCxnSpPr>
          <p:spPr>
            <a:xfrm>
              <a:off x="13381831" y="52578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36" idx="5"/>
              <a:endCxn id="14" idx="1"/>
            </p:cNvCxnSpPr>
            <p:nvPr/>
          </p:nvCxnSpPr>
          <p:spPr>
            <a:xfrm>
              <a:off x="13462653" y="52243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35" idx="4"/>
              <a:endCxn id="23" idx="0"/>
            </p:cNvCxnSpPr>
            <p:nvPr/>
          </p:nvCxnSpPr>
          <p:spPr>
            <a:xfrm>
              <a:off x="13381831" y="40386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19" idx="7"/>
              <a:endCxn id="35" idx="3"/>
            </p:cNvCxnSpPr>
            <p:nvPr/>
          </p:nvCxnSpPr>
          <p:spPr>
            <a:xfrm flipV="1">
              <a:off x="13056253" y="40051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24" idx="4"/>
              <a:endCxn id="11" idx="0"/>
            </p:cNvCxnSpPr>
            <p:nvPr/>
          </p:nvCxnSpPr>
          <p:spPr>
            <a:xfrm>
              <a:off x="12975431" y="34290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24" idx="3"/>
              <a:endCxn id="18" idx="7"/>
            </p:cNvCxnSpPr>
            <p:nvPr/>
          </p:nvCxnSpPr>
          <p:spPr>
            <a:xfrm flipH="1">
              <a:off x="12649853" y="3395522"/>
              <a:ext cx="244756" cy="4479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3910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LAYERED DIAGRAMS</a:t>
            </a:r>
          </a:p>
          <a:p>
            <a:pPr lvl="1"/>
            <a:r>
              <a:rPr lang="en-US" dirty="0"/>
              <a:t>recursive subdivision of space</a:t>
            </a:r>
          </a:p>
          <a:p>
            <a:pPr lvl="1"/>
            <a:r>
              <a:rPr lang="en-US" dirty="0"/>
              <a:t>structure encoded using:</a:t>
            </a:r>
          </a:p>
          <a:p>
            <a:pPr lvl="2"/>
            <a:r>
              <a:rPr lang="en-US" dirty="0"/>
              <a:t>layering</a:t>
            </a:r>
          </a:p>
          <a:p>
            <a:pPr lvl="2"/>
            <a:r>
              <a:rPr lang="en-US" dirty="0"/>
              <a:t>adjacency</a:t>
            </a:r>
          </a:p>
          <a:p>
            <a:pPr lvl="2"/>
            <a:r>
              <a:rPr lang="en-US" dirty="0"/>
              <a:t>alignment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932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167731" y="1338947"/>
            <a:ext cx="13004800" cy="70884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http</a:t>
            </a:r>
            <a:r>
              <a:rPr lang="en-US" u="heavy" spc="-5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:</a:t>
            </a:r>
            <a:r>
              <a:rPr lang="en-US" u="heavy" spc="-15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//mbosto</a:t>
            </a:r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ck</a:t>
            </a:r>
            <a:r>
              <a:rPr lang="en-US" u="heavy" spc="-5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.</a:t>
            </a:r>
            <a:r>
              <a:rPr lang="en-US" u="heavy" spc="-15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g</a:t>
            </a:r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ithu</a:t>
            </a:r>
            <a:r>
              <a:rPr lang="en-US" u="heavy" spc="-25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b</a:t>
            </a:r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.i</a:t>
            </a:r>
            <a:r>
              <a:rPr lang="en-US" u="heavy" spc="-10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o/d3/ta</a:t>
            </a:r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l</a:t>
            </a:r>
            <a:r>
              <a:rPr lang="en-US" u="heavy" spc="-15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k/20111018/pa</a:t>
            </a:r>
            <a:r>
              <a:rPr lang="en-US" u="heavy" spc="30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r</a:t>
            </a:r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titi</a:t>
            </a:r>
            <a:r>
              <a:rPr lang="en-US" u="heavy" spc="-15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o</a:t>
            </a:r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n.html</a:t>
            </a:r>
            <a:endParaRPr lang="en-US" dirty="0">
              <a:solidFill>
                <a:srgbClr val="FF0000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67699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>
            <a:spLocks noChangeAspect="1"/>
          </p:cNvSpPr>
          <p:nvPr/>
        </p:nvSpPr>
        <p:spPr>
          <a:xfrm>
            <a:off x="3583781" y="0"/>
            <a:ext cx="10172700" cy="9560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http</a:t>
            </a:r>
            <a:r>
              <a:rPr lang="en-US" u="heavy" spc="-5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:</a:t>
            </a:r>
            <a:r>
              <a:rPr lang="en-US" u="heavy" spc="-10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//</a:t>
            </a:r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bl.</a:t>
            </a:r>
            <a:r>
              <a:rPr lang="en-US" u="heavy" spc="-15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ocks</a:t>
            </a:r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.</a:t>
            </a:r>
            <a:r>
              <a:rPr lang="en-US" u="heavy" spc="-15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org/mbostock/r</a:t>
            </a:r>
            <a:r>
              <a:rPr lang="en-US" u="heavy" spc="-100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a</a:t>
            </a:r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w</a:t>
            </a:r>
            <a:r>
              <a:rPr lang="en-US" u="heavy" spc="-15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/4348373/</a:t>
            </a:r>
            <a:endParaRPr lang="en-US" dirty="0">
              <a:solidFill>
                <a:srgbClr val="FF0000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781720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SCALE PROBLEM</a:t>
            </a:r>
          </a:p>
          <a:p>
            <a:pPr lvl="1"/>
            <a:r>
              <a:rPr lang="en-US" dirty="0"/>
              <a:t>tree breadth often grows exponentially—quickly run out of space!</a:t>
            </a:r>
          </a:p>
          <a:p>
            <a:pPr lvl="1"/>
            <a:r>
              <a:rPr lang="en-US" dirty="0"/>
              <a:t>solutions</a:t>
            </a:r>
          </a:p>
          <a:p>
            <a:pPr lvl="2"/>
            <a:r>
              <a:rPr lang="en-US" dirty="0"/>
              <a:t>scrolling or panning</a:t>
            </a:r>
          </a:p>
          <a:p>
            <a:pPr lvl="2"/>
            <a:r>
              <a:rPr lang="en-US" dirty="0"/>
              <a:t>filtering or zooming</a:t>
            </a:r>
          </a:p>
          <a:p>
            <a:pPr lvl="2"/>
            <a:r>
              <a:rPr lang="en-US" dirty="0"/>
              <a:t>hyperbolic layout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55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851231" y="767835"/>
            <a:ext cx="6134100" cy="87894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INDENTATION</a:t>
            </a:r>
          </a:p>
          <a:p>
            <a:pPr lvl="1"/>
            <a:r>
              <a:rPr lang="en-US" dirty="0"/>
              <a:t>indentation used to show parent/child relationships</a:t>
            </a:r>
          </a:p>
          <a:p>
            <a:pPr lvl="1"/>
            <a:r>
              <a:rPr lang="en-US" dirty="0"/>
              <a:t>breadth and depth contend for space</a:t>
            </a:r>
          </a:p>
          <a:p>
            <a:pPr lvl="1"/>
            <a:r>
              <a:rPr lang="en-US" u="sng" dirty="0"/>
              <a:t>problem</a:t>
            </a:r>
            <a:r>
              <a:rPr lang="en-US" dirty="0"/>
              <a:t>: often requires a great deal of scrolling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32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ENCLOSURE DIAGRAMS</a:t>
            </a:r>
          </a:p>
          <a:p>
            <a:pPr lvl="1"/>
            <a:r>
              <a:rPr lang="en-US" dirty="0"/>
              <a:t>encode structure using spatial enclosure</a:t>
            </a:r>
          </a:p>
          <a:p>
            <a:pPr lvl="2"/>
            <a:r>
              <a:rPr lang="en-US" dirty="0"/>
              <a:t>often referred to as </a:t>
            </a:r>
            <a:r>
              <a:rPr lang="en-US" dirty="0" err="1"/>
              <a:t>treemaps</a:t>
            </a:r>
            <a:endParaRPr lang="en-US" dirty="0"/>
          </a:p>
          <a:p>
            <a:pPr lvl="1"/>
            <a:r>
              <a:rPr lang="en-US" dirty="0"/>
              <a:t>benefits</a:t>
            </a:r>
          </a:p>
          <a:p>
            <a:pPr lvl="2"/>
            <a:r>
              <a:rPr lang="en-US" dirty="0"/>
              <a:t>provides single view of entire tree</a:t>
            </a:r>
          </a:p>
          <a:p>
            <a:pPr lvl="2"/>
            <a:r>
              <a:rPr lang="en-US" dirty="0"/>
              <a:t>easier to spot small / large nodes</a:t>
            </a:r>
          </a:p>
          <a:p>
            <a:pPr lvl="1"/>
            <a:r>
              <a:rPr lang="en-US" dirty="0"/>
              <a:t>problems</a:t>
            </a:r>
          </a:p>
          <a:p>
            <a:pPr lvl="2"/>
            <a:r>
              <a:rPr lang="en-US" dirty="0"/>
              <a:t>difficult to accurately read depth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object 17"/>
          <p:cNvSpPr txBox="1"/>
          <p:nvPr/>
        </p:nvSpPr>
        <p:spPr>
          <a:xfrm>
            <a:off x="13125291" y="4679328"/>
            <a:ext cx="411480" cy="8002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5200" spc="-35" dirty="0">
                <a:solidFill>
                  <a:srgbClr val="000000"/>
                </a:solidFill>
                <a:latin typeface="Gill Sans MT"/>
                <a:cs typeface="Gill Sans MT"/>
              </a:rPr>
              <a:t>=</a:t>
            </a:r>
            <a:endParaRPr sz="52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9813132" y="3987801"/>
            <a:ext cx="2539999" cy="2217664"/>
            <a:chOff x="897731" y="7086601"/>
            <a:chExt cx="2539999" cy="2217664"/>
          </a:xfrm>
        </p:grpSpPr>
        <p:sp>
          <p:nvSpPr>
            <p:cNvPr id="3" name="object 3"/>
            <p:cNvSpPr/>
            <p:nvPr/>
          </p:nvSpPr>
          <p:spPr>
            <a:xfrm>
              <a:off x="2510630" y="8178800"/>
              <a:ext cx="673100" cy="850900"/>
            </a:xfrm>
            <a:custGeom>
              <a:avLst/>
              <a:gdLst/>
              <a:ahLst/>
              <a:cxnLst/>
              <a:rect l="l" t="t" r="r" b="b"/>
              <a:pathLst>
                <a:path w="673100" h="850900">
                  <a:moveTo>
                    <a:pt x="0" y="0"/>
                  </a:moveTo>
                  <a:lnTo>
                    <a:pt x="673100" y="8509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837530" y="8178800"/>
              <a:ext cx="673100" cy="850900"/>
            </a:xfrm>
            <a:custGeom>
              <a:avLst/>
              <a:gdLst/>
              <a:ahLst/>
              <a:cxnLst/>
              <a:rect l="l" t="t" r="r" b="b"/>
              <a:pathLst>
                <a:path w="673100" h="850900">
                  <a:moveTo>
                    <a:pt x="0" y="850900"/>
                  </a:moveTo>
                  <a:lnTo>
                    <a:pt x="6731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583531" y="8775700"/>
              <a:ext cx="507999" cy="508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929731" y="8775700"/>
              <a:ext cx="507999" cy="5080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837530" y="7340600"/>
              <a:ext cx="673100" cy="850900"/>
            </a:xfrm>
            <a:custGeom>
              <a:avLst/>
              <a:gdLst/>
              <a:ahLst/>
              <a:cxnLst/>
              <a:rect l="l" t="t" r="r" b="b"/>
              <a:pathLst>
                <a:path w="673100" h="850900">
                  <a:moveTo>
                    <a:pt x="0" y="0"/>
                  </a:moveTo>
                  <a:lnTo>
                    <a:pt x="673100" y="8509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51730" y="7340600"/>
              <a:ext cx="673100" cy="850900"/>
            </a:xfrm>
            <a:custGeom>
              <a:avLst/>
              <a:gdLst/>
              <a:ahLst/>
              <a:cxnLst/>
              <a:rect l="l" t="t" r="r" b="b"/>
              <a:pathLst>
                <a:path w="673100" h="850900">
                  <a:moveTo>
                    <a:pt x="0" y="850900"/>
                  </a:moveTo>
                  <a:lnTo>
                    <a:pt x="6731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897731" y="7924801"/>
              <a:ext cx="507999" cy="5079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2256631" y="7924801"/>
              <a:ext cx="507999" cy="5079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583531" y="7086601"/>
              <a:ext cx="507999" cy="5079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1672278" y="7107333"/>
              <a:ext cx="343535" cy="50783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3200" dirty="0">
                  <a:solidFill>
                    <a:srgbClr val="000000"/>
                  </a:solidFill>
                  <a:latin typeface="Gill Sans"/>
                  <a:cs typeface="Gill Sans"/>
                </a:rPr>
                <a:t>A</a:t>
              </a:r>
              <a:endParaRPr sz="320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2341682" y="7958233"/>
              <a:ext cx="325755" cy="50783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3200" dirty="0">
                  <a:solidFill>
                    <a:srgbClr val="000000"/>
                  </a:solidFill>
                  <a:latin typeface="Gill Sans"/>
                  <a:cs typeface="Gill Sans"/>
                </a:rPr>
                <a:t>C</a:t>
              </a:r>
              <a:endParaRPr sz="320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1656419" y="8796434"/>
              <a:ext cx="375285" cy="50783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3200" spc="-30" dirty="0">
                  <a:solidFill>
                    <a:srgbClr val="000000"/>
                  </a:solidFill>
                  <a:latin typeface="Gill Sans"/>
                  <a:cs typeface="Gill Sans"/>
                </a:rPr>
                <a:t>D</a:t>
              </a:r>
              <a:endParaRPr sz="320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3026253" y="8796434"/>
              <a:ext cx="327660" cy="50783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3200" dirty="0">
                  <a:solidFill>
                    <a:srgbClr val="000000"/>
                  </a:solidFill>
                  <a:latin typeface="Gill Sans"/>
                  <a:cs typeface="Gill Sans"/>
                </a:rPr>
                <a:t>E</a:t>
              </a:r>
              <a:endParaRPr sz="320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973983" y="7970933"/>
              <a:ext cx="342900" cy="50783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3200" dirty="0">
                  <a:solidFill>
                    <a:srgbClr val="000000"/>
                  </a:solidFill>
                  <a:latin typeface="Gill Sans"/>
                  <a:cs typeface="Gill Sans"/>
                </a:rPr>
                <a:t>B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4308931" y="3733800"/>
            <a:ext cx="2705100" cy="2286000"/>
            <a:chOff x="5393530" y="6832600"/>
            <a:chExt cx="2705100" cy="2286000"/>
          </a:xfrm>
        </p:grpSpPr>
        <p:sp>
          <p:nvSpPr>
            <p:cNvPr id="7" name="object 7"/>
            <p:cNvSpPr/>
            <p:nvPr/>
          </p:nvSpPr>
          <p:spPr>
            <a:xfrm>
              <a:off x="5393530" y="6832600"/>
              <a:ext cx="2705100" cy="22860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lang="en-US" dirty="0">
                <a:solidFill>
                  <a:srgbClr val="FF0000"/>
                </a:solidFill>
              </a:endParaRPr>
            </a:p>
            <a:p>
              <a:endParaRPr lang="en-US" dirty="0">
                <a:solidFill>
                  <a:srgbClr val="FF0000"/>
                </a:solidFill>
              </a:endParaRPr>
            </a:p>
            <a:p>
              <a:endParaRPr lang="en-US" dirty="0">
                <a:solidFill>
                  <a:srgbClr val="FF0000"/>
                </a:solidFill>
              </a:endParaRPr>
            </a:p>
            <a:p>
              <a:endParaRPr lang="en-US" dirty="0">
                <a:solidFill>
                  <a:srgbClr val="FF0000"/>
                </a:solidFill>
              </a:endParaRPr>
            </a:p>
            <a:p>
              <a:endParaRPr lang="en-US" dirty="0">
                <a:solidFill>
                  <a:srgbClr val="FF0000"/>
                </a:solidFill>
              </a:endParaRPr>
            </a:p>
            <a:p>
              <a:endParaRPr dirty="0">
                <a:solidFill>
                  <a:srgbClr val="FF0000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6828630" y="6908800"/>
              <a:ext cx="1181100" cy="2120900"/>
            </a:xfrm>
            <a:custGeom>
              <a:avLst/>
              <a:gdLst/>
              <a:ahLst/>
              <a:cxnLst/>
              <a:rect l="l" t="t" r="r" b="b"/>
              <a:pathLst>
                <a:path w="1181100" h="2120900">
                  <a:moveTo>
                    <a:pt x="0" y="0"/>
                  </a:moveTo>
                  <a:lnTo>
                    <a:pt x="1181100" y="0"/>
                  </a:lnTo>
                  <a:lnTo>
                    <a:pt x="1181100" y="2120900"/>
                  </a:lnTo>
                  <a:lnTo>
                    <a:pt x="0" y="2120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F1F3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6917530" y="7505700"/>
              <a:ext cx="1016000" cy="6731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6917530" y="8267700"/>
              <a:ext cx="1016000" cy="6731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6828630" y="6971054"/>
              <a:ext cx="1181100" cy="49654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/>
            <a:p>
              <a:pPr marL="173990" marR="648970" indent="-13335">
                <a:lnSpc>
                  <a:spcPct val="101000"/>
                </a:lnSpc>
                <a:spcBef>
                  <a:spcPts val="600"/>
                </a:spcBef>
              </a:pPr>
              <a:r>
                <a:rPr sz="3200" dirty="0">
                  <a:latin typeface="Gill Sans"/>
                  <a:cs typeface="Gill Sans"/>
                </a:rPr>
                <a:t>C</a:t>
              </a:r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5469730" y="6908801"/>
              <a:ext cx="1181100" cy="677108"/>
            </a:xfrm>
            <a:prstGeom prst="rect">
              <a:avLst/>
            </a:prstGeom>
            <a:solidFill>
              <a:srgbClr val="E1F1F3"/>
            </a:solidFill>
          </p:spPr>
          <p:txBody>
            <a:bodyPr vert="horz" wrap="square" lIns="0" tIns="91440" rIns="0" bIns="91440" rtlCol="0" anchor="ctr">
              <a:spAutoFit/>
            </a:bodyPr>
            <a:lstStyle/>
            <a:p>
              <a:pPr marL="152400">
                <a:spcAft>
                  <a:spcPts val="300"/>
                </a:spcAft>
              </a:pPr>
              <a:r>
                <a:rPr sz="3200" dirty="0">
                  <a:latin typeface="Gill Sans"/>
                  <a:cs typeface="Gill Sans"/>
                </a:rPr>
                <a:t>B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917531" y="7582286"/>
              <a:ext cx="838200" cy="496546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marL="173990" marR="648970" indent="-13335">
                <a:lnSpc>
                  <a:spcPct val="101000"/>
                </a:lnSpc>
                <a:spcBef>
                  <a:spcPts val="600"/>
                </a:spcBef>
              </a:pPr>
              <a:r>
                <a:rPr lang="en-US" sz="3200" dirty="0">
                  <a:latin typeface="Gill Sans"/>
                  <a:cs typeface="Gill Sans"/>
                </a:rPr>
                <a:t>D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917531" y="8344286"/>
              <a:ext cx="685800" cy="49244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marL="198120">
                <a:spcBef>
                  <a:spcPts val="2039"/>
                </a:spcBef>
              </a:pPr>
              <a:r>
                <a:rPr lang="en-US" sz="3200" dirty="0">
                  <a:latin typeface="Gill Sans"/>
                  <a:cs typeface="Gill Sans"/>
                </a:rPr>
                <a:t>E</a:t>
              </a:r>
            </a:p>
          </p:txBody>
        </p:sp>
        <p:sp>
          <p:nvSpPr>
            <p:cNvPr id="28" name="object 24"/>
            <p:cNvSpPr txBox="1"/>
            <p:nvPr/>
          </p:nvSpPr>
          <p:spPr>
            <a:xfrm>
              <a:off x="5393531" y="8001000"/>
              <a:ext cx="1181100" cy="492443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spAutoFit/>
            </a:bodyPr>
            <a:lstStyle/>
            <a:p>
              <a:pPr marL="152400"/>
              <a:r>
                <a:rPr lang="en-US" sz="3200" dirty="0">
                  <a:latin typeface="Gill Sans"/>
                  <a:cs typeface="Gill Sans"/>
                </a:rPr>
                <a:t>A</a:t>
              </a:r>
              <a:endParaRPr sz="3200" dirty="0"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463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32718" y="1140825"/>
            <a:ext cx="7658100" cy="7457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55713" y="7282992"/>
            <a:ext cx="24955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solidFill>
                  <a:srgbClr val="FFFFFF"/>
                </a:solidFill>
                <a:latin typeface="Gill Sans MT"/>
                <a:cs typeface="Gill Sans MT"/>
              </a:rPr>
              <a:t>nk</a:t>
            </a:r>
            <a:endParaRPr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80047" y="7282992"/>
            <a:ext cx="14224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0" dirty="0">
                <a:solidFill>
                  <a:srgbClr val="FFFFFF"/>
                </a:solidFill>
                <a:latin typeface="Gill Sans MT"/>
                <a:cs typeface="Gill Sans MT"/>
              </a:rPr>
              <a:t>d</a:t>
            </a:r>
            <a:endParaRPr>
              <a:latin typeface="Gill Sans MT"/>
              <a:cs typeface="Gill Sans M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4554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>
            <a:spLocks noChangeAspect="1"/>
          </p:cNvSpPr>
          <p:nvPr/>
        </p:nvSpPr>
        <p:spPr>
          <a:xfrm>
            <a:off x="4546095" y="533400"/>
            <a:ext cx="8248073" cy="8686800"/>
          </a:xfrm>
          <a:prstGeom prst="rect">
            <a:avLst/>
          </a:prstGeom>
          <a:blipFill>
            <a:blip r:embed="rId3" cstate="print"/>
            <a:srcRect/>
            <a:stretch>
              <a:fillRect l="-10816" t="-6396" r="-10816" b="-13636"/>
            </a:stretch>
          </a:blipFill>
          <a:ln>
            <a:solidFill>
              <a:schemeClr val="tx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http</a:t>
            </a:r>
            <a:r>
              <a:rPr lang="en-US" u="heavy" spc="-5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:</a:t>
            </a:r>
            <a:r>
              <a:rPr lang="en-US" u="heavy" spc="-10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//</a:t>
            </a:r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ww</a:t>
            </a:r>
            <a:r>
              <a:rPr lang="en-US" u="heavy" spc="-145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w</a:t>
            </a:r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.</a:t>
            </a:r>
            <a:r>
              <a:rPr lang="en-US" u="heavy" spc="-15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d</a:t>
            </a:r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erlien.</a:t>
            </a:r>
            <a:r>
              <a:rPr lang="en-US" u="heavy" spc="-15" dirty="0">
                <a:solidFill>
                  <a:srgbClr val="FF0000"/>
                </a:solidFill>
                <a:latin typeface="Gill Sans MT"/>
                <a:cs typeface="Gill Sans MT"/>
                <a:hlinkClick r:id="rId4"/>
              </a:rPr>
              <a:t>com/</a:t>
            </a:r>
            <a:endParaRPr lang="en-US" dirty="0">
              <a:solidFill>
                <a:srgbClr val="FF0000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165247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9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TREEMAPS</a:t>
            </a:r>
          </a:p>
          <a:p>
            <a:pPr lvl="1"/>
            <a:r>
              <a:rPr lang="en-US" dirty="0"/>
              <a:t>recursively fill space based on a size metric for nodes</a:t>
            </a:r>
          </a:p>
          <a:p>
            <a:pPr lvl="1"/>
            <a:r>
              <a:rPr lang="en-US" dirty="0"/>
              <a:t>enclosure indicates hierarchy</a:t>
            </a:r>
          </a:p>
          <a:p>
            <a:pPr lvl="1"/>
            <a:r>
              <a:rPr lang="en-US" dirty="0"/>
              <a:t>additional measures can control aspect ratio of cells</a:t>
            </a:r>
          </a:p>
          <a:p>
            <a:pPr lvl="1"/>
            <a:r>
              <a:rPr lang="en-US" dirty="0"/>
              <a:t>most often use rectangles, but other shapes possible</a:t>
            </a:r>
          </a:p>
          <a:p>
            <a:pPr lvl="2"/>
            <a:r>
              <a:rPr lang="en-US" dirty="0"/>
              <a:t>square, circle, </a:t>
            </a:r>
            <a:r>
              <a:rPr lang="en-US" dirty="0" err="1"/>
              <a:t>voronoi</a:t>
            </a:r>
            <a:r>
              <a:rPr lang="en-US" dirty="0"/>
              <a:t> tessellation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12124531" y="3556000"/>
            <a:ext cx="342900" cy="1104900"/>
          </a:xfrm>
          <a:custGeom>
            <a:avLst/>
            <a:gdLst/>
            <a:ahLst/>
            <a:cxnLst/>
            <a:rect l="l" t="t" r="r" b="b"/>
            <a:pathLst>
              <a:path w="342900" h="1104900">
                <a:moveTo>
                  <a:pt x="0" y="1104900"/>
                </a:moveTo>
                <a:lnTo>
                  <a:pt x="342900" y="0"/>
                </a:lnTo>
              </a:path>
            </a:pathLst>
          </a:custGeom>
          <a:ln w="254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000000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467431" y="3556000"/>
            <a:ext cx="342900" cy="1104900"/>
          </a:xfrm>
          <a:custGeom>
            <a:avLst/>
            <a:gdLst/>
            <a:ahLst/>
            <a:cxnLst/>
            <a:rect l="l" t="t" r="r" b="b"/>
            <a:pathLst>
              <a:path w="342900" h="1104900">
                <a:moveTo>
                  <a:pt x="342900" y="1104900"/>
                </a:moveTo>
                <a:lnTo>
                  <a:pt x="0" y="0"/>
                </a:lnTo>
              </a:path>
            </a:pathLst>
          </a:custGeom>
          <a:ln w="254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000000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140531" y="2616200"/>
            <a:ext cx="0" cy="927100"/>
          </a:xfrm>
          <a:custGeom>
            <a:avLst/>
            <a:gdLst/>
            <a:ahLst/>
            <a:cxnLst/>
            <a:rect l="l" t="t" r="r" b="b"/>
            <a:pathLst>
              <a:path h="927100">
                <a:moveTo>
                  <a:pt x="0" y="0"/>
                </a:moveTo>
                <a:lnTo>
                  <a:pt x="0" y="927100"/>
                </a:lnTo>
              </a:path>
            </a:pathLst>
          </a:custGeom>
          <a:ln w="254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000000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140531" y="2705100"/>
            <a:ext cx="673100" cy="850900"/>
          </a:xfrm>
          <a:custGeom>
            <a:avLst/>
            <a:gdLst/>
            <a:ahLst/>
            <a:cxnLst/>
            <a:rect l="l" t="t" r="r" b="b"/>
            <a:pathLst>
              <a:path w="673100" h="850900">
                <a:moveTo>
                  <a:pt x="0" y="0"/>
                </a:moveTo>
                <a:lnTo>
                  <a:pt x="673100" y="850900"/>
                </a:lnTo>
              </a:path>
            </a:pathLst>
          </a:custGeom>
          <a:ln w="254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000000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467431" y="2705100"/>
            <a:ext cx="673100" cy="850900"/>
          </a:xfrm>
          <a:custGeom>
            <a:avLst/>
            <a:gdLst/>
            <a:ahLst/>
            <a:cxnLst/>
            <a:rect l="l" t="t" r="r" b="b"/>
            <a:pathLst>
              <a:path w="673100" h="850900">
                <a:moveTo>
                  <a:pt x="0" y="850900"/>
                </a:moveTo>
                <a:lnTo>
                  <a:pt x="673100" y="0"/>
                </a:lnTo>
              </a:path>
            </a:pathLst>
          </a:custGeom>
          <a:ln w="254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000000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213431" y="3302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3999" y="0"/>
                </a:moveTo>
                <a:lnTo>
                  <a:pt x="215120" y="2975"/>
                </a:lnTo>
                <a:lnTo>
                  <a:pt x="176980" y="11903"/>
                </a:lnTo>
                <a:lnTo>
                  <a:pt x="140320" y="26782"/>
                </a:lnTo>
                <a:lnTo>
                  <a:pt x="105878" y="47612"/>
                </a:lnTo>
                <a:lnTo>
                  <a:pt x="74395" y="74395"/>
                </a:lnTo>
                <a:lnTo>
                  <a:pt x="47612" y="105878"/>
                </a:lnTo>
                <a:lnTo>
                  <a:pt x="26782" y="140320"/>
                </a:lnTo>
                <a:lnTo>
                  <a:pt x="11903" y="176980"/>
                </a:lnTo>
                <a:lnTo>
                  <a:pt x="2975" y="215120"/>
                </a:lnTo>
                <a:lnTo>
                  <a:pt x="0" y="253999"/>
                </a:lnTo>
                <a:lnTo>
                  <a:pt x="743" y="273485"/>
                </a:lnTo>
                <a:lnTo>
                  <a:pt x="6695" y="312087"/>
                </a:lnTo>
                <a:lnTo>
                  <a:pt x="18598" y="349579"/>
                </a:lnTo>
                <a:lnTo>
                  <a:pt x="36453" y="385223"/>
                </a:lnTo>
                <a:lnTo>
                  <a:pt x="60259" y="418278"/>
                </a:lnTo>
                <a:lnTo>
                  <a:pt x="89720" y="447739"/>
                </a:lnTo>
                <a:lnTo>
                  <a:pt x="122775" y="471545"/>
                </a:lnTo>
                <a:lnTo>
                  <a:pt x="158419" y="489400"/>
                </a:lnTo>
                <a:lnTo>
                  <a:pt x="195912" y="501303"/>
                </a:lnTo>
                <a:lnTo>
                  <a:pt x="234513" y="507255"/>
                </a:lnTo>
                <a:lnTo>
                  <a:pt x="253999" y="507999"/>
                </a:lnTo>
                <a:lnTo>
                  <a:pt x="273485" y="507255"/>
                </a:lnTo>
                <a:lnTo>
                  <a:pt x="312087" y="501303"/>
                </a:lnTo>
                <a:lnTo>
                  <a:pt x="349579" y="489400"/>
                </a:lnTo>
                <a:lnTo>
                  <a:pt x="385223" y="471545"/>
                </a:lnTo>
                <a:lnTo>
                  <a:pt x="418278" y="447739"/>
                </a:lnTo>
                <a:lnTo>
                  <a:pt x="447739" y="418278"/>
                </a:lnTo>
                <a:lnTo>
                  <a:pt x="471545" y="385223"/>
                </a:lnTo>
                <a:lnTo>
                  <a:pt x="489400" y="349579"/>
                </a:lnTo>
                <a:lnTo>
                  <a:pt x="501303" y="312087"/>
                </a:lnTo>
                <a:lnTo>
                  <a:pt x="507255" y="273485"/>
                </a:lnTo>
                <a:lnTo>
                  <a:pt x="507999" y="253999"/>
                </a:lnTo>
                <a:lnTo>
                  <a:pt x="507255" y="234513"/>
                </a:lnTo>
                <a:lnTo>
                  <a:pt x="501303" y="195912"/>
                </a:lnTo>
                <a:lnTo>
                  <a:pt x="489400" y="158419"/>
                </a:lnTo>
                <a:lnTo>
                  <a:pt x="471545" y="122775"/>
                </a:lnTo>
                <a:lnTo>
                  <a:pt x="447739" y="89720"/>
                </a:lnTo>
                <a:lnTo>
                  <a:pt x="418278" y="60259"/>
                </a:lnTo>
                <a:lnTo>
                  <a:pt x="385223" y="36453"/>
                </a:lnTo>
                <a:lnTo>
                  <a:pt x="349579" y="18598"/>
                </a:lnTo>
                <a:lnTo>
                  <a:pt x="312087" y="6695"/>
                </a:lnTo>
                <a:lnTo>
                  <a:pt x="273485" y="743"/>
                </a:lnTo>
                <a:lnTo>
                  <a:pt x="253999" y="0"/>
                </a:lnTo>
                <a:close/>
              </a:path>
            </a:pathLst>
          </a:custGeom>
          <a:solidFill>
            <a:srgbClr val="AEDCE0"/>
          </a:solidFill>
          <a:ln>
            <a:noFill/>
          </a:ln>
        </p:spPr>
        <p:txBody>
          <a:bodyPr wrap="square" lIns="0" tIns="0" rIns="0" bIns="0" rtlCol="0"/>
          <a:lstStyle/>
          <a:p>
            <a:endParaRPr>
              <a:solidFill>
                <a:srgbClr val="000000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559631" y="3302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3999" y="0"/>
                </a:moveTo>
                <a:lnTo>
                  <a:pt x="215120" y="2975"/>
                </a:lnTo>
                <a:lnTo>
                  <a:pt x="176980" y="11903"/>
                </a:lnTo>
                <a:lnTo>
                  <a:pt x="140320" y="26782"/>
                </a:lnTo>
                <a:lnTo>
                  <a:pt x="105878" y="47612"/>
                </a:lnTo>
                <a:lnTo>
                  <a:pt x="74395" y="74395"/>
                </a:lnTo>
                <a:lnTo>
                  <a:pt x="47612" y="105878"/>
                </a:lnTo>
                <a:lnTo>
                  <a:pt x="26782" y="140320"/>
                </a:lnTo>
                <a:lnTo>
                  <a:pt x="11903" y="176980"/>
                </a:lnTo>
                <a:lnTo>
                  <a:pt x="2975" y="215120"/>
                </a:lnTo>
                <a:lnTo>
                  <a:pt x="0" y="253999"/>
                </a:lnTo>
                <a:lnTo>
                  <a:pt x="743" y="273485"/>
                </a:lnTo>
                <a:lnTo>
                  <a:pt x="6695" y="312087"/>
                </a:lnTo>
                <a:lnTo>
                  <a:pt x="18598" y="349579"/>
                </a:lnTo>
                <a:lnTo>
                  <a:pt x="36453" y="385223"/>
                </a:lnTo>
                <a:lnTo>
                  <a:pt x="60259" y="418278"/>
                </a:lnTo>
                <a:lnTo>
                  <a:pt x="89720" y="447739"/>
                </a:lnTo>
                <a:lnTo>
                  <a:pt x="122775" y="471545"/>
                </a:lnTo>
                <a:lnTo>
                  <a:pt x="158419" y="489400"/>
                </a:lnTo>
                <a:lnTo>
                  <a:pt x="195912" y="501303"/>
                </a:lnTo>
                <a:lnTo>
                  <a:pt x="234513" y="507255"/>
                </a:lnTo>
                <a:lnTo>
                  <a:pt x="253999" y="507999"/>
                </a:lnTo>
                <a:lnTo>
                  <a:pt x="273485" y="507255"/>
                </a:lnTo>
                <a:lnTo>
                  <a:pt x="312087" y="501303"/>
                </a:lnTo>
                <a:lnTo>
                  <a:pt x="349579" y="489400"/>
                </a:lnTo>
                <a:lnTo>
                  <a:pt x="385223" y="471545"/>
                </a:lnTo>
                <a:lnTo>
                  <a:pt x="418278" y="447739"/>
                </a:lnTo>
                <a:lnTo>
                  <a:pt x="447739" y="418278"/>
                </a:lnTo>
                <a:lnTo>
                  <a:pt x="471545" y="385223"/>
                </a:lnTo>
                <a:lnTo>
                  <a:pt x="489400" y="349579"/>
                </a:lnTo>
                <a:lnTo>
                  <a:pt x="501303" y="312087"/>
                </a:lnTo>
                <a:lnTo>
                  <a:pt x="507255" y="273485"/>
                </a:lnTo>
                <a:lnTo>
                  <a:pt x="507999" y="253999"/>
                </a:lnTo>
                <a:lnTo>
                  <a:pt x="507255" y="234513"/>
                </a:lnTo>
                <a:lnTo>
                  <a:pt x="501303" y="195912"/>
                </a:lnTo>
                <a:lnTo>
                  <a:pt x="489400" y="158419"/>
                </a:lnTo>
                <a:lnTo>
                  <a:pt x="471545" y="122775"/>
                </a:lnTo>
                <a:lnTo>
                  <a:pt x="447739" y="89720"/>
                </a:lnTo>
                <a:lnTo>
                  <a:pt x="418278" y="60259"/>
                </a:lnTo>
                <a:lnTo>
                  <a:pt x="385223" y="36453"/>
                </a:lnTo>
                <a:lnTo>
                  <a:pt x="349579" y="18598"/>
                </a:lnTo>
                <a:lnTo>
                  <a:pt x="312087" y="6695"/>
                </a:lnTo>
                <a:lnTo>
                  <a:pt x="273485" y="743"/>
                </a:lnTo>
                <a:lnTo>
                  <a:pt x="253999" y="0"/>
                </a:lnTo>
                <a:close/>
              </a:path>
            </a:pathLst>
          </a:custGeom>
          <a:solidFill>
            <a:srgbClr val="AEDCE0"/>
          </a:solidFill>
          <a:ln>
            <a:noFill/>
          </a:ln>
        </p:spPr>
        <p:txBody>
          <a:bodyPr wrap="square" lIns="0" tIns="0" rIns="0" bIns="0" rtlCol="0"/>
          <a:lstStyle/>
          <a:p>
            <a:endParaRPr>
              <a:solidFill>
                <a:srgbClr val="000000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467431" y="1854200"/>
            <a:ext cx="673100" cy="850900"/>
          </a:xfrm>
          <a:custGeom>
            <a:avLst/>
            <a:gdLst/>
            <a:ahLst/>
            <a:cxnLst/>
            <a:rect l="l" t="t" r="r" b="b"/>
            <a:pathLst>
              <a:path w="673100" h="850900">
                <a:moveTo>
                  <a:pt x="0" y="0"/>
                </a:moveTo>
                <a:lnTo>
                  <a:pt x="673100" y="850900"/>
                </a:lnTo>
              </a:path>
            </a:pathLst>
          </a:custGeom>
          <a:ln w="254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000000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781631" y="1854200"/>
            <a:ext cx="673100" cy="850900"/>
          </a:xfrm>
          <a:custGeom>
            <a:avLst/>
            <a:gdLst/>
            <a:ahLst/>
            <a:cxnLst/>
            <a:rect l="l" t="t" r="r" b="b"/>
            <a:pathLst>
              <a:path w="673100" h="850900">
                <a:moveTo>
                  <a:pt x="0" y="850900"/>
                </a:moveTo>
                <a:lnTo>
                  <a:pt x="673100" y="0"/>
                </a:lnTo>
              </a:path>
            </a:pathLst>
          </a:custGeom>
          <a:ln w="254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000000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527631" y="24511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3999" y="0"/>
                </a:moveTo>
                <a:lnTo>
                  <a:pt x="215120" y="2975"/>
                </a:lnTo>
                <a:lnTo>
                  <a:pt x="176980" y="11903"/>
                </a:lnTo>
                <a:lnTo>
                  <a:pt x="140320" y="26782"/>
                </a:lnTo>
                <a:lnTo>
                  <a:pt x="105878" y="47612"/>
                </a:lnTo>
                <a:lnTo>
                  <a:pt x="74395" y="74395"/>
                </a:lnTo>
                <a:lnTo>
                  <a:pt x="47612" y="105878"/>
                </a:lnTo>
                <a:lnTo>
                  <a:pt x="26782" y="140320"/>
                </a:lnTo>
                <a:lnTo>
                  <a:pt x="11903" y="176980"/>
                </a:lnTo>
                <a:lnTo>
                  <a:pt x="2975" y="215120"/>
                </a:lnTo>
                <a:lnTo>
                  <a:pt x="0" y="253999"/>
                </a:lnTo>
                <a:lnTo>
                  <a:pt x="743" y="273485"/>
                </a:lnTo>
                <a:lnTo>
                  <a:pt x="6695" y="312087"/>
                </a:lnTo>
                <a:lnTo>
                  <a:pt x="18598" y="349579"/>
                </a:lnTo>
                <a:lnTo>
                  <a:pt x="36453" y="385223"/>
                </a:lnTo>
                <a:lnTo>
                  <a:pt x="60259" y="418278"/>
                </a:lnTo>
                <a:lnTo>
                  <a:pt x="89720" y="447739"/>
                </a:lnTo>
                <a:lnTo>
                  <a:pt x="122775" y="471545"/>
                </a:lnTo>
                <a:lnTo>
                  <a:pt x="158419" y="489400"/>
                </a:lnTo>
                <a:lnTo>
                  <a:pt x="195912" y="501303"/>
                </a:lnTo>
                <a:lnTo>
                  <a:pt x="234513" y="507255"/>
                </a:lnTo>
                <a:lnTo>
                  <a:pt x="253999" y="507999"/>
                </a:lnTo>
                <a:lnTo>
                  <a:pt x="273485" y="507255"/>
                </a:lnTo>
                <a:lnTo>
                  <a:pt x="312087" y="501303"/>
                </a:lnTo>
                <a:lnTo>
                  <a:pt x="349579" y="489400"/>
                </a:lnTo>
                <a:lnTo>
                  <a:pt x="385223" y="471545"/>
                </a:lnTo>
                <a:lnTo>
                  <a:pt x="418278" y="447739"/>
                </a:lnTo>
                <a:lnTo>
                  <a:pt x="447739" y="418278"/>
                </a:lnTo>
                <a:lnTo>
                  <a:pt x="471545" y="385223"/>
                </a:lnTo>
                <a:lnTo>
                  <a:pt x="489400" y="349579"/>
                </a:lnTo>
                <a:lnTo>
                  <a:pt x="501303" y="312087"/>
                </a:lnTo>
                <a:lnTo>
                  <a:pt x="507255" y="273485"/>
                </a:lnTo>
                <a:lnTo>
                  <a:pt x="507999" y="253999"/>
                </a:lnTo>
                <a:lnTo>
                  <a:pt x="507255" y="234513"/>
                </a:lnTo>
                <a:lnTo>
                  <a:pt x="501303" y="195912"/>
                </a:lnTo>
                <a:lnTo>
                  <a:pt x="489400" y="158419"/>
                </a:lnTo>
                <a:lnTo>
                  <a:pt x="471545" y="122775"/>
                </a:lnTo>
                <a:lnTo>
                  <a:pt x="447739" y="89720"/>
                </a:lnTo>
                <a:lnTo>
                  <a:pt x="418278" y="60259"/>
                </a:lnTo>
                <a:lnTo>
                  <a:pt x="385223" y="36453"/>
                </a:lnTo>
                <a:lnTo>
                  <a:pt x="349579" y="18598"/>
                </a:lnTo>
                <a:lnTo>
                  <a:pt x="312087" y="6695"/>
                </a:lnTo>
                <a:lnTo>
                  <a:pt x="273485" y="743"/>
                </a:lnTo>
                <a:lnTo>
                  <a:pt x="253999" y="0"/>
                </a:lnTo>
                <a:close/>
              </a:path>
            </a:pathLst>
          </a:custGeom>
          <a:solidFill>
            <a:srgbClr val="E8F4F5"/>
          </a:solidFill>
          <a:ln>
            <a:noFill/>
          </a:ln>
        </p:spPr>
        <p:txBody>
          <a:bodyPr wrap="square" lIns="0" tIns="0" rIns="0" bIns="0" rtlCol="0"/>
          <a:lstStyle/>
          <a:p>
            <a:endParaRPr>
              <a:solidFill>
                <a:srgbClr val="000000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886531" y="24511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3999" y="0"/>
                </a:moveTo>
                <a:lnTo>
                  <a:pt x="215120" y="2975"/>
                </a:lnTo>
                <a:lnTo>
                  <a:pt x="176980" y="11903"/>
                </a:lnTo>
                <a:lnTo>
                  <a:pt x="140320" y="26782"/>
                </a:lnTo>
                <a:lnTo>
                  <a:pt x="105878" y="47612"/>
                </a:lnTo>
                <a:lnTo>
                  <a:pt x="74395" y="74395"/>
                </a:lnTo>
                <a:lnTo>
                  <a:pt x="47612" y="105878"/>
                </a:lnTo>
                <a:lnTo>
                  <a:pt x="26782" y="140320"/>
                </a:lnTo>
                <a:lnTo>
                  <a:pt x="11903" y="176980"/>
                </a:lnTo>
                <a:lnTo>
                  <a:pt x="2975" y="215120"/>
                </a:lnTo>
                <a:lnTo>
                  <a:pt x="0" y="253999"/>
                </a:lnTo>
                <a:lnTo>
                  <a:pt x="743" y="273485"/>
                </a:lnTo>
                <a:lnTo>
                  <a:pt x="6695" y="312087"/>
                </a:lnTo>
                <a:lnTo>
                  <a:pt x="18598" y="349579"/>
                </a:lnTo>
                <a:lnTo>
                  <a:pt x="36453" y="385223"/>
                </a:lnTo>
                <a:lnTo>
                  <a:pt x="60259" y="418278"/>
                </a:lnTo>
                <a:lnTo>
                  <a:pt x="89720" y="447739"/>
                </a:lnTo>
                <a:lnTo>
                  <a:pt x="122775" y="471545"/>
                </a:lnTo>
                <a:lnTo>
                  <a:pt x="158419" y="489400"/>
                </a:lnTo>
                <a:lnTo>
                  <a:pt x="195912" y="501303"/>
                </a:lnTo>
                <a:lnTo>
                  <a:pt x="234513" y="507255"/>
                </a:lnTo>
                <a:lnTo>
                  <a:pt x="253999" y="507999"/>
                </a:lnTo>
                <a:lnTo>
                  <a:pt x="273485" y="507255"/>
                </a:lnTo>
                <a:lnTo>
                  <a:pt x="312087" y="501303"/>
                </a:lnTo>
                <a:lnTo>
                  <a:pt x="349579" y="489400"/>
                </a:lnTo>
                <a:lnTo>
                  <a:pt x="385223" y="471545"/>
                </a:lnTo>
                <a:lnTo>
                  <a:pt x="418278" y="447739"/>
                </a:lnTo>
                <a:lnTo>
                  <a:pt x="447739" y="418278"/>
                </a:lnTo>
                <a:lnTo>
                  <a:pt x="471545" y="385223"/>
                </a:lnTo>
                <a:lnTo>
                  <a:pt x="489400" y="349579"/>
                </a:lnTo>
                <a:lnTo>
                  <a:pt x="501303" y="312087"/>
                </a:lnTo>
                <a:lnTo>
                  <a:pt x="507255" y="273485"/>
                </a:lnTo>
                <a:lnTo>
                  <a:pt x="507999" y="253999"/>
                </a:lnTo>
                <a:lnTo>
                  <a:pt x="507255" y="234513"/>
                </a:lnTo>
                <a:lnTo>
                  <a:pt x="501303" y="195912"/>
                </a:lnTo>
                <a:lnTo>
                  <a:pt x="489400" y="158419"/>
                </a:lnTo>
                <a:lnTo>
                  <a:pt x="471545" y="122775"/>
                </a:lnTo>
                <a:lnTo>
                  <a:pt x="447739" y="89720"/>
                </a:lnTo>
                <a:lnTo>
                  <a:pt x="418278" y="60259"/>
                </a:lnTo>
                <a:lnTo>
                  <a:pt x="385223" y="36453"/>
                </a:lnTo>
                <a:lnTo>
                  <a:pt x="349579" y="18598"/>
                </a:lnTo>
                <a:lnTo>
                  <a:pt x="312087" y="6695"/>
                </a:lnTo>
                <a:lnTo>
                  <a:pt x="273485" y="743"/>
                </a:lnTo>
                <a:lnTo>
                  <a:pt x="253999" y="0"/>
                </a:lnTo>
                <a:close/>
              </a:path>
            </a:pathLst>
          </a:custGeom>
          <a:solidFill>
            <a:srgbClr val="E8F4F5"/>
          </a:solidFill>
          <a:ln>
            <a:noFill/>
          </a:ln>
        </p:spPr>
        <p:txBody>
          <a:bodyPr wrap="square" lIns="0" tIns="0" rIns="0" bIns="0" rtlCol="0"/>
          <a:lstStyle/>
          <a:p>
            <a:endParaRPr>
              <a:solidFill>
                <a:srgbClr val="000000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213431" y="16002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3999" y="0"/>
                </a:moveTo>
                <a:lnTo>
                  <a:pt x="215120" y="2975"/>
                </a:lnTo>
                <a:lnTo>
                  <a:pt x="176980" y="11903"/>
                </a:lnTo>
                <a:lnTo>
                  <a:pt x="140320" y="26782"/>
                </a:lnTo>
                <a:lnTo>
                  <a:pt x="105878" y="47612"/>
                </a:lnTo>
                <a:lnTo>
                  <a:pt x="74395" y="74395"/>
                </a:lnTo>
                <a:lnTo>
                  <a:pt x="47612" y="105878"/>
                </a:lnTo>
                <a:lnTo>
                  <a:pt x="26782" y="140320"/>
                </a:lnTo>
                <a:lnTo>
                  <a:pt x="11903" y="176980"/>
                </a:lnTo>
                <a:lnTo>
                  <a:pt x="2975" y="215120"/>
                </a:lnTo>
                <a:lnTo>
                  <a:pt x="0" y="253999"/>
                </a:lnTo>
                <a:lnTo>
                  <a:pt x="743" y="273485"/>
                </a:lnTo>
                <a:lnTo>
                  <a:pt x="6695" y="312087"/>
                </a:lnTo>
                <a:lnTo>
                  <a:pt x="18598" y="349579"/>
                </a:lnTo>
                <a:lnTo>
                  <a:pt x="36453" y="385223"/>
                </a:lnTo>
                <a:lnTo>
                  <a:pt x="60259" y="418278"/>
                </a:lnTo>
                <a:lnTo>
                  <a:pt x="89720" y="447739"/>
                </a:lnTo>
                <a:lnTo>
                  <a:pt x="122775" y="471545"/>
                </a:lnTo>
                <a:lnTo>
                  <a:pt x="158419" y="489400"/>
                </a:lnTo>
                <a:lnTo>
                  <a:pt x="195912" y="501303"/>
                </a:lnTo>
                <a:lnTo>
                  <a:pt x="234513" y="507255"/>
                </a:lnTo>
                <a:lnTo>
                  <a:pt x="253999" y="507999"/>
                </a:lnTo>
                <a:lnTo>
                  <a:pt x="273485" y="507255"/>
                </a:lnTo>
                <a:lnTo>
                  <a:pt x="312087" y="501303"/>
                </a:lnTo>
                <a:lnTo>
                  <a:pt x="349579" y="489400"/>
                </a:lnTo>
                <a:lnTo>
                  <a:pt x="385223" y="471545"/>
                </a:lnTo>
                <a:lnTo>
                  <a:pt x="418278" y="447739"/>
                </a:lnTo>
                <a:lnTo>
                  <a:pt x="447739" y="418278"/>
                </a:lnTo>
                <a:lnTo>
                  <a:pt x="471545" y="385223"/>
                </a:lnTo>
                <a:lnTo>
                  <a:pt x="489400" y="349579"/>
                </a:lnTo>
                <a:lnTo>
                  <a:pt x="501303" y="312087"/>
                </a:lnTo>
                <a:lnTo>
                  <a:pt x="507255" y="273485"/>
                </a:lnTo>
                <a:lnTo>
                  <a:pt x="507999" y="253999"/>
                </a:lnTo>
                <a:lnTo>
                  <a:pt x="507255" y="234513"/>
                </a:lnTo>
                <a:lnTo>
                  <a:pt x="501303" y="195912"/>
                </a:lnTo>
                <a:lnTo>
                  <a:pt x="489400" y="158419"/>
                </a:lnTo>
                <a:lnTo>
                  <a:pt x="471545" y="122775"/>
                </a:lnTo>
                <a:lnTo>
                  <a:pt x="447739" y="89720"/>
                </a:lnTo>
                <a:lnTo>
                  <a:pt x="418278" y="60259"/>
                </a:lnTo>
                <a:lnTo>
                  <a:pt x="385223" y="36453"/>
                </a:lnTo>
                <a:lnTo>
                  <a:pt x="349579" y="18598"/>
                </a:lnTo>
                <a:lnTo>
                  <a:pt x="312087" y="6695"/>
                </a:lnTo>
                <a:lnTo>
                  <a:pt x="273485" y="743"/>
                </a:lnTo>
                <a:lnTo>
                  <a:pt x="253999" y="0"/>
                </a:lnTo>
                <a:close/>
              </a:path>
            </a:pathLst>
          </a:custGeom>
          <a:solidFill>
            <a:srgbClr val="EFF8F9"/>
          </a:solidFill>
          <a:ln>
            <a:noFill/>
          </a:ln>
        </p:spPr>
        <p:txBody>
          <a:bodyPr wrap="square" lIns="0" tIns="0" rIns="0" bIns="0" rtlCol="0"/>
          <a:lstStyle/>
          <a:p>
            <a:endParaRPr>
              <a:solidFill>
                <a:srgbClr val="000000"/>
              </a:solidFill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284962" y="1756779"/>
            <a:ext cx="408940" cy="24622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dirty="0">
                <a:solidFill>
                  <a:srgbClr val="000000"/>
                </a:solidFill>
                <a:latin typeface="Gill Sans MT"/>
                <a:cs typeface="Gill Sans MT"/>
              </a:rPr>
              <a:t>A:10</a:t>
            </a:r>
            <a:endParaRPr sz="160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630273" y="2591098"/>
            <a:ext cx="315595" cy="24622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dirty="0">
                <a:solidFill>
                  <a:srgbClr val="000000"/>
                </a:solidFill>
                <a:latin typeface="Gill Sans MT"/>
                <a:cs typeface="Gill Sans MT"/>
              </a:rPr>
              <a:t>C:3</a:t>
            </a:r>
            <a:endParaRPr sz="160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311807" y="3441997"/>
            <a:ext cx="324485" cy="24622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dirty="0">
                <a:solidFill>
                  <a:srgbClr val="000000"/>
                </a:solidFill>
                <a:latin typeface="Gill Sans MT"/>
                <a:cs typeface="Gill Sans MT"/>
              </a:rPr>
              <a:t>D:3</a:t>
            </a:r>
            <a:endParaRPr sz="160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003907" y="2591098"/>
            <a:ext cx="286385" cy="24622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dirty="0">
                <a:solidFill>
                  <a:srgbClr val="000000"/>
                </a:solidFill>
                <a:latin typeface="Gill Sans MT"/>
                <a:cs typeface="Gill Sans MT"/>
              </a:rPr>
              <a:t>B:7</a:t>
            </a:r>
            <a:endParaRPr sz="160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2886531" y="3302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3999" y="0"/>
                </a:moveTo>
                <a:lnTo>
                  <a:pt x="215120" y="2975"/>
                </a:lnTo>
                <a:lnTo>
                  <a:pt x="176980" y="11903"/>
                </a:lnTo>
                <a:lnTo>
                  <a:pt x="140320" y="26782"/>
                </a:lnTo>
                <a:lnTo>
                  <a:pt x="105878" y="47612"/>
                </a:lnTo>
                <a:lnTo>
                  <a:pt x="74395" y="74395"/>
                </a:lnTo>
                <a:lnTo>
                  <a:pt x="47612" y="105878"/>
                </a:lnTo>
                <a:lnTo>
                  <a:pt x="26782" y="140320"/>
                </a:lnTo>
                <a:lnTo>
                  <a:pt x="11903" y="176980"/>
                </a:lnTo>
                <a:lnTo>
                  <a:pt x="2975" y="215120"/>
                </a:lnTo>
                <a:lnTo>
                  <a:pt x="0" y="253999"/>
                </a:lnTo>
                <a:lnTo>
                  <a:pt x="743" y="273485"/>
                </a:lnTo>
                <a:lnTo>
                  <a:pt x="6695" y="312087"/>
                </a:lnTo>
                <a:lnTo>
                  <a:pt x="18598" y="349579"/>
                </a:lnTo>
                <a:lnTo>
                  <a:pt x="36453" y="385223"/>
                </a:lnTo>
                <a:lnTo>
                  <a:pt x="60259" y="418278"/>
                </a:lnTo>
                <a:lnTo>
                  <a:pt x="89720" y="447739"/>
                </a:lnTo>
                <a:lnTo>
                  <a:pt x="122775" y="471545"/>
                </a:lnTo>
                <a:lnTo>
                  <a:pt x="158419" y="489400"/>
                </a:lnTo>
                <a:lnTo>
                  <a:pt x="195912" y="501303"/>
                </a:lnTo>
                <a:lnTo>
                  <a:pt x="234513" y="507255"/>
                </a:lnTo>
                <a:lnTo>
                  <a:pt x="253999" y="507999"/>
                </a:lnTo>
                <a:lnTo>
                  <a:pt x="273485" y="507255"/>
                </a:lnTo>
                <a:lnTo>
                  <a:pt x="312087" y="501303"/>
                </a:lnTo>
                <a:lnTo>
                  <a:pt x="349579" y="489400"/>
                </a:lnTo>
                <a:lnTo>
                  <a:pt x="385223" y="471545"/>
                </a:lnTo>
                <a:lnTo>
                  <a:pt x="418278" y="447739"/>
                </a:lnTo>
                <a:lnTo>
                  <a:pt x="447739" y="418278"/>
                </a:lnTo>
                <a:lnTo>
                  <a:pt x="471545" y="385223"/>
                </a:lnTo>
                <a:lnTo>
                  <a:pt x="489400" y="349579"/>
                </a:lnTo>
                <a:lnTo>
                  <a:pt x="501303" y="312087"/>
                </a:lnTo>
                <a:lnTo>
                  <a:pt x="507255" y="273485"/>
                </a:lnTo>
                <a:lnTo>
                  <a:pt x="507999" y="253999"/>
                </a:lnTo>
                <a:lnTo>
                  <a:pt x="507255" y="234513"/>
                </a:lnTo>
                <a:lnTo>
                  <a:pt x="501303" y="195912"/>
                </a:lnTo>
                <a:lnTo>
                  <a:pt x="489400" y="158419"/>
                </a:lnTo>
                <a:lnTo>
                  <a:pt x="471545" y="122775"/>
                </a:lnTo>
                <a:lnTo>
                  <a:pt x="447739" y="89720"/>
                </a:lnTo>
                <a:lnTo>
                  <a:pt x="418278" y="60259"/>
                </a:lnTo>
                <a:lnTo>
                  <a:pt x="385223" y="36453"/>
                </a:lnTo>
                <a:lnTo>
                  <a:pt x="349579" y="18598"/>
                </a:lnTo>
                <a:lnTo>
                  <a:pt x="312087" y="6695"/>
                </a:lnTo>
                <a:lnTo>
                  <a:pt x="273485" y="743"/>
                </a:lnTo>
                <a:lnTo>
                  <a:pt x="253999" y="0"/>
                </a:lnTo>
                <a:close/>
              </a:path>
            </a:pathLst>
          </a:custGeom>
          <a:solidFill>
            <a:srgbClr val="AEDCE0"/>
          </a:solidFill>
          <a:ln>
            <a:noFill/>
          </a:ln>
        </p:spPr>
        <p:txBody>
          <a:bodyPr wrap="square" lIns="0" tIns="0" rIns="0" bIns="0" rtlCol="0"/>
          <a:lstStyle/>
          <a:p>
            <a:endParaRPr>
              <a:solidFill>
                <a:srgbClr val="000000"/>
              </a:solidFill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010307" y="3441997"/>
            <a:ext cx="273685" cy="24622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dirty="0">
                <a:solidFill>
                  <a:srgbClr val="000000"/>
                </a:solidFill>
                <a:latin typeface="Gill Sans MT"/>
                <a:cs typeface="Gill Sans MT"/>
              </a:rPr>
              <a:t>E:1</a:t>
            </a:r>
            <a:endParaRPr sz="160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686532" y="3441997"/>
            <a:ext cx="267335" cy="24622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dirty="0">
                <a:solidFill>
                  <a:srgbClr val="000000"/>
                </a:solidFill>
                <a:latin typeface="Gill Sans MT"/>
                <a:cs typeface="Gill Sans MT"/>
              </a:rPr>
              <a:t>F:3</a:t>
            </a:r>
            <a:endParaRPr sz="160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543631" y="43942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3999" y="0"/>
                </a:moveTo>
                <a:lnTo>
                  <a:pt x="215120" y="2975"/>
                </a:lnTo>
                <a:lnTo>
                  <a:pt x="176980" y="11903"/>
                </a:lnTo>
                <a:lnTo>
                  <a:pt x="140320" y="26782"/>
                </a:lnTo>
                <a:lnTo>
                  <a:pt x="105878" y="47612"/>
                </a:lnTo>
                <a:lnTo>
                  <a:pt x="74395" y="74395"/>
                </a:lnTo>
                <a:lnTo>
                  <a:pt x="47612" y="105878"/>
                </a:lnTo>
                <a:lnTo>
                  <a:pt x="26782" y="140320"/>
                </a:lnTo>
                <a:lnTo>
                  <a:pt x="11903" y="176980"/>
                </a:lnTo>
                <a:lnTo>
                  <a:pt x="2975" y="215120"/>
                </a:lnTo>
                <a:lnTo>
                  <a:pt x="0" y="253999"/>
                </a:lnTo>
                <a:lnTo>
                  <a:pt x="743" y="273485"/>
                </a:lnTo>
                <a:lnTo>
                  <a:pt x="6695" y="312087"/>
                </a:lnTo>
                <a:lnTo>
                  <a:pt x="18598" y="349579"/>
                </a:lnTo>
                <a:lnTo>
                  <a:pt x="36453" y="385223"/>
                </a:lnTo>
                <a:lnTo>
                  <a:pt x="60259" y="418278"/>
                </a:lnTo>
                <a:lnTo>
                  <a:pt x="89720" y="447739"/>
                </a:lnTo>
                <a:lnTo>
                  <a:pt x="122775" y="471545"/>
                </a:lnTo>
                <a:lnTo>
                  <a:pt x="158419" y="489400"/>
                </a:lnTo>
                <a:lnTo>
                  <a:pt x="195912" y="501303"/>
                </a:lnTo>
                <a:lnTo>
                  <a:pt x="234513" y="507255"/>
                </a:lnTo>
                <a:lnTo>
                  <a:pt x="253999" y="507999"/>
                </a:lnTo>
                <a:lnTo>
                  <a:pt x="273485" y="507255"/>
                </a:lnTo>
                <a:lnTo>
                  <a:pt x="312087" y="501303"/>
                </a:lnTo>
                <a:lnTo>
                  <a:pt x="349579" y="489400"/>
                </a:lnTo>
                <a:lnTo>
                  <a:pt x="385223" y="471545"/>
                </a:lnTo>
                <a:lnTo>
                  <a:pt x="418278" y="447739"/>
                </a:lnTo>
                <a:lnTo>
                  <a:pt x="447739" y="418278"/>
                </a:lnTo>
                <a:lnTo>
                  <a:pt x="471545" y="385223"/>
                </a:lnTo>
                <a:lnTo>
                  <a:pt x="489400" y="349579"/>
                </a:lnTo>
                <a:lnTo>
                  <a:pt x="501303" y="312087"/>
                </a:lnTo>
                <a:lnTo>
                  <a:pt x="507255" y="273485"/>
                </a:lnTo>
                <a:lnTo>
                  <a:pt x="507999" y="253999"/>
                </a:lnTo>
                <a:lnTo>
                  <a:pt x="507255" y="234513"/>
                </a:lnTo>
                <a:lnTo>
                  <a:pt x="501303" y="195912"/>
                </a:lnTo>
                <a:lnTo>
                  <a:pt x="489400" y="158419"/>
                </a:lnTo>
                <a:lnTo>
                  <a:pt x="471545" y="122775"/>
                </a:lnTo>
                <a:lnTo>
                  <a:pt x="447739" y="89720"/>
                </a:lnTo>
                <a:lnTo>
                  <a:pt x="418278" y="60259"/>
                </a:lnTo>
                <a:lnTo>
                  <a:pt x="385223" y="36453"/>
                </a:lnTo>
                <a:lnTo>
                  <a:pt x="349579" y="18598"/>
                </a:lnTo>
                <a:lnTo>
                  <a:pt x="312087" y="6695"/>
                </a:lnTo>
                <a:lnTo>
                  <a:pt x="273485" y="743"/>
                </a:lnTo>
                <a:lnTo>
                  <a:pt x="253999" y="0"/>
                </a:lnTo>
                <a:close/>
              </a:path>
            </a:pathLst>
          </a:custGeom>
          <a:solidFill>
            <a:srgbClr val="67BEC7"/>
          </a:solidFill>
          <a:ln>
            <a:noFill/>
          </a:ln>
        </p:spPr>
        <p:txBody>
          <a:bodyPr wrap="square" lIns="0" tIns="0" rIns="0" bIns="0" rtlCol="0"/>
          <a:lstStyle/>
          <a:p>
            <a:endParaRPr>
              <a:solidFill>
                <a:srgbClr val="000000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1870531" y="43942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3999" y="0"/>
                </a:moveTo>
                <a:lnTo>
                  <a:pt x="215120" y="2975"/>
                </a:lnTo>
                <a:lnTo>
                  <a:pt x="176980" y="11903"/>
                </a:lnTo>
                <a:lnTo>
                  <a:pt x="140320" y="26782"/>
                </a:lnTo>
                <a:lnTo>
                  <a:pt x="105878" y="47612"/>
                </a:lnTo>
                <a:lnTo>
                  <a:pt x="74395" y="74395"/>
                </a:lnTo>
                <a:lnTo>
                  <a:pt x="47612" y="105878"/>
                </a:lnTo>
                <a:lnTo>
                  <a:pt x="26782" y="140320"/>
                </a:lnTo>
                <a:lnTo>
                  <a:pt x="11903" y="176980"/>
                </a:lnTo>
                <a:lnTo>
                  <a:pt x="2975" y="215120"/>
                </a:lnTo>
                <a:lnTo>
                  <a:pt x="0" y="253999"/>
                </a:lnTo>
                <a:lnTo>
                  <a:pt x="743" y="273485"/>
                </a:lnTo>
                <a:lnTo>
                  <a:pt x="6695" y="312087"/>
                </a:lnTo>
                <a:lnTo>
                  <a:pt x="18598" y="349579"/>
                </a:lnTo>
                <a:lnTo>
                  <a:pt x="36453" y="385223"/>
                </a:lnTo>
                <a:lnTo>
                  <a:pt x="60259" y="418278"/>
                </a:lnTo>
                <a:lnTo>
                  <a:pt x="89720" y="447739"/>
                </a:lnTo>
                <a:lnTo>
                  <a:pt x="122775" y="471545"/>
                </a:lnTo>
                <a:lnTo>
                  <a:pt x="158419" y="489400"/>
                </a:lnTo>
                <a:lnTo>
                  <a:pt x="195912" y="501303"/>
                </a:lnTo>
                <a:lnTo>
                  <a:pt x="234513" y="507255"/>
                </a:lnTo>
                <a:lnTo>
                  <a:pt x="253999" y="507999"/>
                </a:lnTo>
                <a:lnTo>
                  <a:pt x="273485" y="507255"/>
                </a:lnTo>
                <a:lnTo>
                  <a:pt x="312087" y="501303"/>
                </a:lnTo>
                <a:lnTo>
                  <a:pt x="349579" y="489400"/>
                </a:lnTo>
                <a:lnTo>
                  <a:pt x="385223" y="471545"/>
                </a:lnTo>
                <a:lnTo>
                  <a:pt x="418278" y="447739"/>
                </a:lnTo>
                <a:lnTo>
                  <a:pt x="447739" y="418278"/>
                </a:lnTo>
                <a:lnTo>
                  <a:pt x="471545" y="385223"/>
                </a:lnTo>
                <a:lnTo>
                  <a:pt x="489400" y="349579"/>
                </a:lnTo>
                <a:lnTo>
                  <a:pt x="501303" y="312087"/>
                </a:lnTo>
                <a:lnTo>
                  <a:pt x="507255" y="273485"/>
                </a:lnTo>
                <a:lnTo>
                  <a:pt x="507999" y="253999"/>
                </a:lnTo>
                <a:lnTo>
                  <a:pt x="507255" y="234513"/>
                </a:lnTo>
                <a:lnTo>
                  <a:pt x="501303" y="195912"/>
                </a:lnTo>
                <a:lnTo>
                  <a:pt x="489400" y="158419"/>
                </a:lnTo>
                <a:lnTo>
                  <a:pt x="471545" y="122775"/>
                </a:lnTo>
                <a:lnTo>
                  <a:pt x="447739" y="89720"/>
                </a:lnTo>
                <a:lnTo>
                  <a:pt x="418278" y="60259"/>
                </a:lnTo>
                <a:lnTo>
                  <a:pt x="385223" y="36453"/>
                </a:lnTo>
                <a:lnTo>
                  <a:pt x="349579" y="18598"/>
                </a:lnTo>
                <a:lnTo>
                  <a:pt x="312087" y="6695"/>
                </a:lnTo>
                <a:lnTo>
                  <a:pt x="273485" y="743"/>
                </a:lnTo>
                <a:lnTo>
                  <a:pt x="253999" y="0"/>
                </a:lnTo>
                <a:close/>
              </a:path>
            </a:pathLst>
          </a:custGeom>
          <a:solidFill>
            <a:srgbClr val="67BEC7"/>
          </a:solidFill>
          <a:ln>
            <a:noFill/>
          </a:ln>
        </p:spPr>
        <p:txBody>
          <a:bodyPr wrap="square" lIns="0" tIns="0" rIns="0" bIns="0" rtlCol="0"/>
          <a:lstStyle/>
          <a:p>
            <a:endParaRPr>
              <a:solidFill>
                <a:srgbClr val="000000"/>
              </a:solidFill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969899" y="4534197"/>
            <a:ext cx="321945" cy="24622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dirty="0">
                <a:solidFill>
                  <a:srgbClr val="000000"/>
                </a:solidFill>
                <a:latin typeface="Gill Sans MT"/>
                <a:cs typeface="Gill Sans MT"/>
              </a:rPr>
              <a:t>G:1</a:t>
            </a:r>
            <a:endParaRPr sz="160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644140" y="4534197"/>
            <a:ext cx="320040" cy="24622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dirty="0">
                <a:solidFill>
                  <a:srgbClr val="000000"/>
                </a:solidFill>
                <a:latin typeface="Gill Sans MT"/>
                <a:cs typeface="Gill Sans MT"/>
              </a:rPr>
              <a:t>H:2</a:t>
            </a:r>
            <a:endParaRPr sz="160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010231" y="5372100"/>
            <a:ext cx="32131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170"/>
            <a:r>
              <a:rPr sz="1200" spc="-10" dirty="0">
                <a:solidFill>
                  <a:srgbClr val="000000"/>
                </a:solidFill>
                <a:latin typeface="Gill Sans MT"/>
                <a:cs typeface="Gill Sans MT"/>
              </a:rPr>
              <a:t>B</a:t>
            </a:r>
            <a:endParaRPr sz="120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010231" y="5372100"/>
            <a:ext cx="11811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3200"/>
            <a:r>
              <a:rPr sz="1200" dirty="0">
                <a:solidFill>
                  <a:srgbClr val="000000"/>
                </a:solidFill>
                <a:latin typeface="Gill Sans MT"/>
                <a:cs typeface="Gill Sans MT"/>
              </a:rPr>
              <a:t>D</a:t>
            </a:r>
            <a:endParaRPr sz="120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aphicFrame>
        <p:nvGraphicFramePr>
          <p:cNvPr id="27" name="object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966560"/>
              </p:ext>
            </p:extLst>
          </p:nvPr>
        </p:nvGraphicFramePr>
        <p:xfrm>
          <a:off x="10384631" y="5359400"/>
          <a:ext cx="4826000" cy="2870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81100">
                <a:tc rowSpan="3"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Gill Sans MT"/>
                          <a:cs typeface="Gill Sans MT"/>
                        </a:rPr>
                        <a:t>C</a:t>
                      </a:r>
                      <a:endParaRPr sz="18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25400">
                      <a:solidFill>
                        <a:srgbClr val="A9A9A9"/>
                      </a:solidFill>
                      <a:prstDash val="solid"/>
                    </a:lnL>
                    <a:lnR w="25400">
                      <a:solidFill>
                        <a:srgbClr val="A9A9A9"/>
                      </a:solidFill>
                      <a:prstDash val="solid"/>
                    </a:lnR>
                    <a:lnT w="25400">
                      <a:solidFill>
                        <a:srgbClr val="A9A9A9"/>
                      </a:solidFill>
                      <a:prstDash val="solid"/>
                    </a:lnT>
                    <a:lnB w="25400">
                      <a:solidFill>
                        <a:srgbClr val="A9A9A9"/>
                      </a:solidFill>
                      <a:prstDash val="solid"/>
                    </a:lnB>
                    <a:solidFill>
                      <a:srgbClr val="E8F4F5"/>
                    </a:solidFill>
                  </a:tcPr>
                </a:tc>
                <a:tc>
                  <a:txBody>
                    <a:bodyPr/>
                    <a:lstStyle/>
                    <a:p>
                      <a:pPr marL="16256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Gill Sans MT"/>
                          <a:cs typeface="Gill Sans MT"/>
                        </a:rPr>
                        <a:t>G</a:t>
                      </a:r>
                      <a:endParaRPr sz="18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25400">
                      <a:solidFill>
                        <a:srgbClr val="A9A9A9"/>
                      </a:solidFill>
                      <a:prstDash val="solid"/>
                    </a:lnL>
                    <a:lnR w="25400">
                      <a:solidFill>
                        <a:srgbClr val="A9A9A9"/>
                      </a:solidFill>
                      <a:prstDash val="solid"/>
                    </a:lnR>
                    <a:lnT w="25400">
                      <a:solidFill>
                        <a:srgbClr val="A9A9A9"/>
                      </a:solidFill>
                      <a:prstDash val="solid"/>
                    </a:lnT>
                    <a:lnB w="25400">
                      <a:solidFill>
                        <a:srgbClr val="A9A9A9"/>
                      </a:solidFill>
                      <a:prstDash val="solid"/>
                    </a:lnB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Gill Sans MT"/>
                          <a:cs typeface="Gill Sans MT"/>
                        </a:rPr>
                        <a:t>H</a:t>
                      </a:r>
                      <a:endParaRPr sz="18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25400">
                      <a:solidFill>
                        <a:srgbClr val="A9A9A9"/>
                      </a:solidFill>
                      <a:prstDash val="solid"/>
                    </a:lnL>
                    <a:lnR w="25400">
                      <a:solidFill>
                        <a:srgbClr val="A9A9A9"/>
                      </a:solidFill>
                      <a:prstDash val="solid"/>
                    </a:lnR>
                    <a:lnT w="25400">
                      <a:solidFill>
                        <a:srgbClr val="A9A9A9"/>
                      </a:solidFill>
                      <a:prstDash val="solid"/>
                    </a:lnT>
                    <a:lnB w="25400">
                      <a:solidFill>
                        <a:srgbClr val="A9A9A9"/>
                      </a:solidFill>
                      <a:prstDash val="solid"/>
                    </a:lnB>
                    <a:solidFill>
                      <a:srgbClr val="67BE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5400">
                      <a:solidFill>
                        <a:srgbClr val="A9A9A9"/>
                      </a:solidFill>
                      <a:prstDash val="solid"/>
                    </a:lnL>
                    <a:lnR w="25400">
                      <a:solidFill>
                        <a:srgbClr val="A9A9A9"/>
                      </a:solidFill>
                      <a:prstDash val="solid"/>
                    </a:lnR>
                    <a:lnT w="25400">
                      <a:solidFill>
                        <a:srgbClr val="A9A9A9"/>
                      </a:solidFill>
                      <a:prstDash val="solid"/>
                    </a:lnT>
                    <a:lnB w="25400">
                      <a:solidFill>
                        <a:srgbClr val="A9A9A9"/>
                      </a:solidFill>
                      <a:prstDash val="solid"/>
                    </a:lnB>
                    <a:solidFill>
                      <a:srgbClr val="E8F4F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9050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Gill Sans MT"/>
                          <a:cs typeface="Gill Sans MT"/>
                        </a:rPr>
                        <a:t>E</a:t>
                      </a:r>
                      <a:endParaRPr sz="18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25400">
                      <a:solidFill>
                        <a:srgbClr val="A9A9A9"/>
                      </a:solidFill>
                      <a:prstDash val="solid"/>
                    </a:lnL>
                    <a:lnR w="25400">
                      <a:solidFill>
                        <a:srgbClr val="A9A9A9"/>
                      </a:solidFill>
                      <a:prstDash val="solid"/>
                    </a:lnR>
                    <a:lnT w="25400">
                      <a:solidFill>
                        <a:srgbClr val="A9A9A9"/>
                      </a:solidFill>
                      <a:prstDash val="solid"/>
                    </a:lnT>
                    <a:lnB w="25400">
                      <a:solidFill>
                        <a:srgbClr val="A9A9A9"/>
                      </a:solidFill>
                      <a:prstDash val="solid"/>
                    </a:lnB>
                    <a:solidFill>
                      <a:srgbClr val="AEDC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11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5400">
                      <a:solidFill>
                        <a:srgbClr val="A9A9A9"/>
                      </a:solidFill>
                      <a:prstDash val="solid"/>
                    </a:lnL>
                    <a:lnR w="25400">
                      <a:solidFill>
                        <a:srgbClr val="A9A9A9"/>
                      </a:solidFill>
                      <a:prstDash val="solid"/>
                    </a:lnR>
                    <a:lnT w="25400">
                      <a:solidFill>
                        <a:srgbClr val="A9A9A9"/>
                      </a:solidFill>
                      <a:prstDash val="solid"/>
                    </a:lnT>
                    <a:lnB w="25400">
                      <a:solidFill>
                        <a:srgbClr val="A9A9A9"/>
                      </a:solidFill>
                      <a:prstDash val="solid"/>
                    </a:lnB>
                    <a:solidFill>
                      <a:srgbClr val="E8F4F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Gill Sans MT"/>
                          <a:cs typeface="Gill Sans MT"/>
                        </a:rPr>
                        <a:t>F</a:t>
                      </a:r>
                      <a:endParaRPr sz="1800">
                        <a:latin typeface="Gill Sans MT"/>
                        <a:cs typeface="Gill Sans MT"/>
                      </a:endParaRPr>
                    </a:p>
                  </a:txBody>
                  <a:tcPr marL="0" marR="0" marT="0" marB="0">
                    <a:lnL w="25400">
                      <a:solidFill>
                        <a:srgbClr val="A9A9A9"/>
                      </a:solidFill>
                      <a:prstDash val="solid"/>
                    </a:lnL>
                    <a:lnR w="25400">
                      <a:solidFill>
                        <a:srgbClr val="A9A9A9"/>
                      </a:solidFill>
                      <a:prstDash val="solid"/>
                    </a:lnR>
                    <a:lnT w="25400">
                      <a:solidFill>
                        <a:srgbClr val="A9A9A9"/>
                      </a:solidFill>
                      <a:prstDash val="solid"/>
                    </a:lnT>
                    <a:lnB w="25400">
                      <a:solidFill>
                        <a:srgbClr val="A9A9A9"/>
                      </a:solidFill>
                      <a:prstDash val="solid"/>
                    </a:lnB>
                    <a:solidFill>
                      <a:srgbClr val="AEDC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3279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17731" y="1659739"/>
            <a:ext cx="6654800" cy="64301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67731" y="2386120"/>
            <a:ext cx="6692900" cy="49686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5"/>
              </a:rPr>
              <a:t>http</a:t>
            </a:r>
            <a:r>
              <a:rPr lang="en-US" u="heavy" spc="-5" dirty="0">
                <a:solidFill>
                  <a:srgbClr val="FF0000"/>
                </a:solidFill>
                <a:latin typeface="Gill Sans MT"/>
                <a:cs typeface="Gill Sans MT"/>
                <a:hlinkClick r:id="rId5"/>
              </a:rPr>
              <a:t>:</a:t>
            </a:r>
            <a:r>
              <a:rPr lang="en-US" u="heavy" spc="-10" dirty="0">
                <a:solidFill>
                  <a:srgbClr val="FF0000"/>
                </a:solidFill>
                <a:latin typeface="Gill Sans MT"/>
                <a:cs typeface="Gill Sans MT"/>
                <a:hlinkClick r:id="rId5"/>
              </a:rPr>
              <a:t>//</a:t>
            </a:r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5"/>
              </a:rPr>
              <a:t>hci.</a:t>
            </a:r>
            <a:r>
              <a:rPr lang="en-US" u="heavy" spc="-10" dirty="0">
                <a:solidFill>
                  <a:srgbClr val="FF0000"/>
                </a:solidFill>
                <a:latin typeface="Gill Sans MT"/>
                <a:cs typeface="Gill Sans MT"/>
                <a:hlinkClick r:id="rId5"/>
              </a:rPr>
              <a:t>sta</a:t>
            </a:r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5"/>
              </a:rPr>
              <a:t>n</a:t>
            </a:r>
            <a:r>
              <a:rPr lang="en-US" u="heavy" spc="-25" dirty="0">
                <a:solidFill>
                  <a:srgbClr val="FF0000"/>
                </a:solidFill>
                <a:latin typeface="Gill Sans MT"/>
                <a:cs typeface="Gill Sans MT"/>
                <a:hlinkClick r:id="rId5"/>
              </a:rPr>
              <a:t>f</a:t>
            </a:r>
            <a:r>
              <a:rPr lang="en-US" u="heavy" spc="-15" dirty="0">
                <a:solidFill>
                  <a:srgbClr val="FF0000"/>
                </a:solidFill>
                <a:latin typeface="Gill Sans MT"/>
                <a:cs typeface="Gill Sans MT"/>
                <a:hlinkClick r:id="rId5"/>
              </a:rPr>
              <a:t>o</a:t>
            </a:r>
            <a:r>
              <a:rPr lang="en-US" u="heavy" spc="-50" dirty="0">
                <a:solidFill>
                  <a:srgbClr val="FF0000"/>
                </a:solidFill>
                <a:latin typeface="Gill Sans MT"/>
                <a:cs typeface="Gill Sans MT"/>
                <a:hlinkClick r:id="rId5"/>
              </a:rPr>
              <a:t>r</a:t>
            </a:r>
            <a:r>
              <a:rPr lang="en-US" u="heavy" spc="-15" dirty="0">
                <a:solidFill>
                  <a:srgbClr val="FF0000"/>
                </a:solidFill>
                <a:latin typeface="Gill Sans MT"/>
                <a:cs typeface="Gill Sans MT"/>
                <a:hlinkClick r:id="rId5"/>
              </a:rPr>
              <a:t>d</a:t>
            </a:r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5"/>
              </a:rPr>
              <a:t>.</a:t>
            </a:r>
            <a:r>
              <a:rPr lang="en-US" u="heavy" spc="-15" dirty="0">
                <a:solidFill>
                  <a:srgbClr val="FF0000"/>
                </a:solidFill>
                <a:latin typeface="Gill Sans MT"/>
                <a:cs typeface="Gill Sans MT"/>
                <a:hlinkClick r:id="rId5"/>
              </a:rPr>
              <a:t>edu/</a:t>
            </a:r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5"/>
              </a:rPr>
              <a:t>j</a:t>
            </a:r>
            <a:r>
              <a:rPr lang="en-US" u="heavy" spc="-15" dirty="0">
                <a:solidFill>
                  <a:srgbClr val="FF0000"/>
                </a:solidFill>
                <a:latin typeface="Gill Sans MT"/>
                <a:cs typeface="Gill Sans MT"/>
                <a:hlinkClick r:id="rId5"/>
              </a:rPr>
              <a:t>heer/</a:t>
            </a:r>
            <a:r>
              <a:rPr lang="en-US" u="heavy" spc="20" dirty="0">
                <a:solidFill>
                  <a:srgbClr val="FF0000"/>
                </a:solidFill>
                <a:latin typeface="Gill Sans MT"/>
                <a:cs typeface="Gill Sans MT"/>
                <a:hlinkClick r:id="rId5"/>
              </a:rPr>
              <a:t>fil</a:t>
            </a:r>
            <a:r>
              <a:rPr lang="en-US" u="heavy" spc="-15" dirty="0">
                <a:solidFill>
                  <a:srgbClr val="FF0000"/>
                </a:solidFill>
                <a:latin typeface="Gill Sans MT"/>
                <a:cs typeface="Gill Sans MT"/>
                <a:hlinkClick r:id="rId5"/>
              </a:rPr>
              <a:t>es/zoo/</a:t>
            </a:r>
            <a:endParaRPr lang="en-US" dirty="0">
              <a:solidFill>
                <a:srgbClr val="FF0000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015895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63500"/>
            <a:ext cx="14020800" cy="96901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>
          <a:xfrm>
            <a:off x="3412331" y="9296399"/>
            <a:ext cx="12496801" cy="45720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https://</a:t>
            </a:r>
            <a:r>
              <a:rPr lang="en-US" dirty="0" err="1"/>
              <a:t>www.nytimes.com</a:t>
            </a:r>
            <a:r>
              <a:rPr lang="en-US" dirty="0"/>
              <a:t>/interactive/2017/02/27/us/politics/</a:t>
            </a:r>
            <a:r>
              <a:rPr lang="en-US" dirty="0" err="1"/>
              <a:t>most-important-problem-gallup-polling-question.html?smid</a:t>
            </a:r>
            <a:r>
              <a:rPr lang="en-US" dirty="0"/>
              <a:t>=</a:t>
            </a:r>
            <a:r>
              <a:rPr lang="en-US" dirty="0" err="1"/>
              <a:t>pl</a:t>
            </a:r>
            <a:r>
              <a:rPr lang="en-US" dirty="0"/>
              <a:t>-share</a:t>
            </a:r>
          </a:p>
        </p:txBody>
      </p:sp>
    </p:spTree>
    <p:extLst>
      <p:ext uri="{BB962C8B-B14F-4D97-AF65-F5344CB8AC3E}">
        <p14:creationId xmlns:p14="http://schemas.microsoft.com/office/powerpoint/2010/main" val="13163598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VISUALIZING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0226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703959"/>
              </p:ext>
            </p:extLst>
          </p:nvPr>
        </p:nvGraphicFramePr>
        <p:xfrm>
          <a:off x="2859882" y="2133600"/>
          <a:ext cx="11620499" cy="73151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6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4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64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4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564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564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64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564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564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5640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5640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65018">
                <a:tc>
                  <a:txBody>
                    <a:bodyPr/>
                    <a:lstStyle/>
                    <a:p>
                      <a:pPr marR="155575" algn="r">
                        <a:lnSpc>
                          <a:spcPct val="100000"/>
                        </a:lnSpc>
                      </a:pPr>
                      <a:endParaRPr sz="1550" dirty="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50" dirty="0">
                          <a:latin typeface="Consolas"/>
                          <a:cs typeface="Consolas"/>
                        </a:rPr>
                        <a:t>1</a:t>
                      </a:r>
                      <a:endParaRPr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</a:pPr>
                      <a:r>
                        <a:rPr sz="1550" dirty="0">
                          <a:latin typeface="Consolas"/>
                          <a:cs typeface="Consolas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</a:pPr>
                      <a:r>
                        <a:rPr sz="1550" dirty="0">
                          <a:latin typeface="Consolas"/>
                          <a:cs typeface="Consolas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</a:pPr>
                      <a:r>
                        <a:rPr sz="1550" dirty="0">
                          <a:latin typeface="Consolas"/>
                          <a:cs typeface="Consolas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</a:pPr>
                      <a:r>
                        <a:rPr sz="1550" dirty="0">
                          <a:latin typeface="Consolas"/>
                          <a:cs typeface="Consolas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</a:pPr>
                      <a:r>
                        <a:rPr sz="1550" dirty="0">
                          <a:latin typeface="Consolas"/>
                          <a:cs typeface="Consolas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</a:pPr>
                      <a:r>
                        <a:rPr sz="1550" dirty="0">
                          <a:latin typeface="Consolas"/>
                          <a:cs typeface="Consolas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</a:pPr>
                      <a:r>
                        <a:rPr sz="1550" dirty="0">
                          <a:latin typeface="Consolas"/>
                          <a:cs typeface="Consolas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</a:pPr>
                      <a:r>
                        <a:rPr sz="1550" dirty="0">
                          <a:latin typeface="Consolas"/>
                          <a:cs typeface="Consolas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0815" algn="ctr">
                        <a:lnSpc>
                          <a:spcPct val="100000"/>
                        </a:lnSpc>
                      </a:pPr>
                      <a:r>
                        <a:rPr sz="1550" spc="5" dirty="0">
                          <a:latin typeface="Consolas"/>
                          <a:cs typeface="Consolas"/>
                        </a:rPr>
                        <a:t>10</a:t>
                      </a:r>
                      <a:endParaRPr sz="155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018">
                <a:tc>
                  <a:txBody>
                    <a:bodyPr/>
                    <a:lstStyle/>
                    <a:p>
                      <a:pPr marL="146050" algn="ctr">
                        <a:lnSpc>
                          <a:spcPct val="100000"/>
                        </a:lnSpc>
                      </a:pPr>
                      <a:r>
                        <a:rPr sz="155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5880"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1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1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1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5018">
                <a:tc>
                  <a:txBody>
                    <a:bodyPr/>
                    <a:lstStyle/>
                    <a:p>
                      <a:pPr marL="146050" algn="ctr">
                        <a:lnSpc>
                          <a:spcPct val="100000"/>
                        </a:lnSpc>
                      </a:pPr>
                      <a:r>
                        <a:rPr sz="1550" dirty="0">
                          <a:latin typeface="Consolas"/>
                          <a:cs typeface="Consolas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5880"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1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5018">
                <a:tc>
                  <a:txBody>
                    <a:bodyPr/>
                    <a:lstStyle/>
                    <a:p>
                      <a:pPr marL="146050" algn="ctr">
                        <a:lnSpc>
                          <a:spcPct val="100000"/>
                        </a:lnSpc>
                      </a:pPr>
                      <a:r>
                        <a:rPr sz="1550" dirty="0">
                          <a:latin typeface="Consolas"/>
                          <a:cs typeface="Consolas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5880"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1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65018">
                <a:tc>
                  <a:txBody>
                    <a:bodyPr/>
                    <a:lstStyle/>
                    <a:p>
                      <a:pPr marL="146050" algn="ctr">
                        <a:lnSpc>
                          <a:spcPct val="100000"/>
                        </a:lnSpc>
                      </a:pPr>
                      <a:r>
                        <a:rPr sz="1550" dirty="0">
                          <a:latin typeface="Consolas"/>
                          <a:cs typeface="Consolas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5880"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1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1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65018">
                <a:tc>
                  <a:txBody>
                    <a:bodyPr/>
                    <a:lstStyle/>
                    <a:p>
                      <a:pPr marL="146050" algn="ctr">
                        <a:lnSpc>
                          <a:spcPct val="100000"/>
                        </a:lnSpc>
                      </a:pPr>
                      <a:r>
                        <a:rPr sz="1550" dirty="0">
                          <a:latin typeface="Consolas"/>
                          <a:cs typeface="Consolas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5880"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1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665018">
                <a:tc>
                  <a:txBody>
                    <a:bodyPr/>
                    <a:lstStyle/>
                    <a:p>
                      <a:pPr marL="146050" algn="ctr">
                        <a:lnSpc>
                          <a:spcPct val="100000"/>
                        </a:lnSpc>
                      </a:pPr>
                      <a:r>
                        <a:rPr sz="1550" dirty="0">
                          <a:latin typeface="Consolas"/>
                          <a:cs typeface="Consolas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5880"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1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1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1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665018">
                <a:tc>
                  <a:txBody>
                    <a:bodyPr/>
                    <a:lstStyle/>
                    <a:p>
                      <a:pPr marL="146050" algn="ctr">
                        <a:lnSpc>
                          <a:spcPct val="100000"/>
                        </a:lnSpc>
                      </a:pPr>
                      <a:r>
                        <a:rPr sz="1550" dirty="0">
                          <a:latin typeface="Consolas"/>
                          <a:cs typeface="Consolas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5880"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1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1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665018">
                <a:tc>
                  <a:txBody>
                    <a:bodyPr/>
                    <a:lstStyle/>
                    <a:p>
                      <a:pPr marL="146050" algn="ctr">
                        <a:lnSpc>
                          <a:spcPct val="100000"/>
                        </a:lnSpc>
                      </a:pPr>
                      <a:r>
                        <a:rPr sz="1550" dirty="0">
                          <a:latin typeface="Consolas"/>
                          <a:cs typeface="Consolas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5880"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1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1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665018">
                <a:tc>
                  <a:txBody>
                    <a:bodyPr/>
                    <a:lstStyle/>
                    <a:p>
                      <a:pPr marL="146050" algn="ctr">
                        <a:lnSpc>
                          <a:spcPct val="100000"/>
                        </a:lnSpc>
                      </a:pPr>
                      <a:r>
                        <a:rPr sz="1550" dirty="0">
                          <a:latin typeface="Consolas"/>
                          <a:cs typeface="Consolas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5880"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1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1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1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665018"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</a:pPr>
                      <a:r>
                        <a:rPr sz="1550" spc="5" dirty="0">
                          <a:latin typeface="Consolas"/>
                          <a:cs typeface="Consolas"/>
                        </a:rPr>
                        <a:t>10</a:t>
                      </a:r>
                      <a:endParaRPr sz="155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5880"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1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1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  <a:endParaRPr sz="3200">
                        <a:latin typeface="+mn-lt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+mn-lt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D7DD55-687E-F04C-9EFB-5C00E6309F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02531" y="381002"/>
            <a:ext cx="14935201" cy="1752598"/>
          </a:xfrm>
        </p:spPr>
        <p:txBody>
          <a:bodyPr>
            <a:normAutofit fontScale="92500"/>
          </a:bodyPr>
          <a:lstStyle/>
          <a:p>
            <a:r>
              <a:rPr lang="en-US" dirty="0"/>
              <a:t>Graph Drawing Exercise</a:t>
            </a:r>
          </a:p>
          <a:p>
            <a:pPr lvl="1" algn="ctr"/>
            <a:r>
              <a:rPr lang="en-US" dirty="0"/>
              <a:t>create an aesthetically pleasing </a:t>
            </a:r>
            <a:r>
              <a:rPr lang="en-US" b="1" dirty="0"/>
              <a:t>node-link diagram </a:t>
            </a:r>
            <a:r>
              <a:rPr lang="en-US" dirty="0"/>
              <a:t>representation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72F1B3-58F8-0F42-BC4F-B8B9D906DC3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4155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0486231" y="3086100"/>
            <a:ext cx="4965700" cy="356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GRAPH DRAWING EXERCISE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create an aesthetically pleasing </a:t>
            </a:r>
            <a:r>
              <a:rPr lang="en-US" b="1" dirty="0"/>
              <a:t>node-link diagram </a:t>
            </a:r>
            <a:r>
              <a:rPr lang="en-US" dirty="0"/>
              <a:t>representation</a:t>
            </a:r>
          </a:p>
          <a:p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503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6781" y="9327691"/>
            <a:ext cx="2540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solidFill>
                  <a:srgbClr val="FFFFFF"/>
                </a:solidFill>
                <a:latin typeface="Gill Sans MT"/>
                <a:cs typeface="Gill Sans MT"/>
              </a:rPr>
              <a:t>39</a:t>
            </a:r>
            <a:endParaRPr>
              <a:latin typeface="Gill Sans MT"/>
              <a:cs typeface="Gill Sans MT"/>
            </a:endParaRPr>
          </a:p>
        </p:txBody>
      </p:sp>
      <p:sp>
        <p:nvSpPr>
          <p:cNvPr id="3" name="object 3">
            <a:hlinkClick r:id="rId3"/>
          </p:cNvPr>
          <p:cNvSpPr/>
          <p:nvPr/>
        </p:nvSpPr>
        <p:spPr>
          <a:xfrm>
            <a:off x="2167731" y="368300"/>
            <a:ext cx="13004800" cy="9385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7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VISUALIZING GRAPHS</a:t>
            </a:r>
          </a:p>
          <a:p>
            <a:pPr lvl="1"/>
            <a:r>
              <a:rPr lang="en-US" dirty="0"/>
              <a:t>node link layouts</a:t>
            </a:r>
          </a:p>
          <a:p>
            <a:pPr lvl="2"/>
            <a:r>
              <a:rPr lang="en-US" dirty="0" err="1"/>
              <a:t>Reingold-Tilford</a:t>
            </a:r>
            <a:r>
              <a:rPr lang="en-US" dirty="0"/>
              <a:t> (discussed previously)</a:t>
            </a:r>
          </a:p>
          <a:p>
            <a:pPr lvl="2"/>
            <a:r>
              <a:rPr lang="en-US" dirty="0"/>
              <a:t>Sugiyama (directed acyclic graphs)</a:t>
            </a:r>
          </a:p>
          <a:p>
            <a:pPr lvl="2"/>
            <a:r>
              <a:rPr lang="en-US" dirty="0"/>
              <a:t>Force directed</a:t>
            </a:r>
          </a:p>
          <a:p>
            <a:pPr lvl="2"/>
            <a:r>
              <a:rPr lang="en-US" dirty="0"/>
              <a:t>Attribute-based</a:t>
            </a:r>
          </a:p>
          <a:p>
            <a:pPr lvl="1"/>
            <a:r>
              <a:rPr lang="en-US" dirty="0"/>
              <a:t>adjacency matrices</a:t>
            </a:r>
          </a:p>
          <a:p>
            <a:pPr lvl="1"/>
            <a:r>
              <a:rPr lang="en-US" dirty="0"/>
              <a:t>aggregate views</a:t>
            </a:r>
          </a:p>
          <a:p>
            <a:pPr lvl="2"/>
            <a:r>
              <a:rPr lang="en-US" dirty="0"/>
              <a:t>Motif Glyphs</a:t>
            </a:r>
          </a:p>
          <a:p>
            <a:pPr lvl="2"/>
            <a:r>
              <a:rPr lang="en-US" dirty="0" err="1"/>
              <a:t>PivotGraph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459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SPATIAL LAYOUT</a:t>
            </a:r>
          </a:p>
          <a:p>
            <a:pPr lvl="1"/>
            <a:r>
              <a:rPr lang="en-US" dirty="0"/>
              <a:t>primary concern of graph drawing is the spatial layout of nodes and edges</a:t>
            </a:r>
          </a:p>
          <a:p>
            <a:pPr lvl="1"/>
            <a:r>
              <a:rPr lang="en-US" dirty="0"/>
              <a:t>often (but not always) the goal is to effectively depict the graph structure</a:t>
            </a:r>
          </a:p>
          <a:p>
            <a:pPr lvl="2"/>
            <a:r>
              <a:rPr lang="en-US" dirty="0"/>
              <a:t>connectivity, path-following</a:t>
            </a:r>
          </a:p>
          <a:p>
            <a:pPr lvl="2"/>
            <a:r>
              <a:rPr lang="en-US" dirty="0"/>
              <a:t>network distance</a:t>
            </a:r>
          </a:p>
          <a:p>
            <a:pPr lvl="2"/>
            <a:r>
              <a:rPr lang="en-US" dirty="0"/>
              <a:t>clustering</a:t>
            </a:r>
          </a:p>
          <a:p>
            <a:pPr lvl="2"/>
            <a:r>
              <a:rPr lang="en-US" dirty="0"/>
              <a:t>ordering (e.g., hierarchy level)</a:t>
            </a:r>
          </a:p>
          <a:p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80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20131" y="5562600"/>
            <a:ext cx="5715000" cy="4191000"/>
          </a:xfrm>
          <a:prstGeom prst="rect">
            <a:avLst/>
          </a:prstGeom>
          <a:blipFill>
            <a:blip r:embed="rId3" cstate="print"/>
            <a:srcRect/>
            <a:stretch>
              <a:fillRect t="-20000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52731" y="6019800"/>
            <a:ext cx="5715000" cy="3124200"/>
          </a:xfrm>
          <a:prstGeom prst="rect">
            <a:avLst/>
          </a:prstGeom>
          <a:blipFill>
            <a:blip r:embed="rId4" cstate="print"/>
            <a:srcRect/>
            <a:stretch>
              <a:fillRect t="-41464" b="-19512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20131" y="127000"/>
            <a:ext cx="5715000" cy="5664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860631" y="304800"/>
            <a:ext cx="5715000" cy="4953000"/>
          </a:xfrm>
          <a:prstGeom prst="rect">
            <a:avLst/>
          </a:prstGeom>
          <a:blipFill>
            <a:blip r:embed="rId6" cstate="print"/>
            <a:srcRect/>
            <a:stretch>
              <a:fillRect t="-7693" b="-7693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789132" y="842888"/>
            <a:ext cx="137350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dirty="0">
                <a:solidFill>
                  <a:srgbClr val="5E5E5E"/>
                </a:solidFill>
                <a:latin typeface="Gill Sans"/>
                <a:cs typeface="Georgia"/>
              </a:rPr>
              <a:t>cnn.co</a:t>
            </a:r>
            <a:r>
              <a:rPr sz="2400" b="1" spc="-25" dirty="0">
                <a:solidFill>
                  <a:srgbClr val="5E5E5E"/>
                </a:solidFill>
                <a:latin typeface="Gill Sans"/>
                <a:cs typeface="Georgia"/>
              </a:rPr>
              <a:t>m</a:t>
            </a:r>
            <a:endParaRPr sz="2400" dirty="0">
              <a:latin typeface="Gill Sans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182722" y="449188"/>
            <a:ext cx="239903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15" dirty="0">
                <a:solidFill>
                  <a:srgbClr val="5E5E5E"/>
                </a:solidFill>
                <a:latin typeface="Gill Sans"/>
                <a:cs typeface="Georgia"/>
              </a:rPr>
              <a:t>boingboing.</a:t>
            </a:r>
            <a:r>
              <a:rPr sz="2400" b="1" spc="-5" dirty="0">
                <a:solidFill>
                  <a:srgbClr val="5E5E5E"/>
                </a:solidFill>
                <a:latin typeface="Gill Sans"/>
                <a:cs typeface="Georgia"/>
              </a:rPr>
              <a:t>net</a:t>
            </a:r>
            <a:endParaRPr sz="2400" dirty="0">
              <a:latin typeface="Gill Sans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677081" y="6799188"/>
            <a:ext cx="165290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15" dirty="0">
                <a:solidFill>
                  <a:srgbClr val="5E5E5E"/>
                </a:solidFill>
                <a:latin typeface="Gill Sans"/>
                <a:cs typeface="Georgia"/>
              </a:rPr>
              <a:t>appl</a:t>
            </a:r>
            <a:r>
              <a:rPr sz="2400" b="1" spc="-5" dirty="0">
                <a:solidFill>
                  <a:srgbClr val="5E5E5E"/>
                </a:solidFill>
                <a:latin typeface="Gill Sans"/>
                <a:cs typeface="Georgia"/>
              </a:rPr>
              <a:t>e.</a:t>
            </a:r>
            <a:r>
              <a:rPr sz="2400" b="1" dirty="0">
                <a:solidFill>
                  <a:srgbClr val="5E5E5E"/>
                </a:solidFill>
                <a:latin typeface="Gill Sans"/>
                <a:cs typeface="Georgia"/>
              </a:rPr>
              <a:t>c</a:t>
            </a:r>
            <a:r>
              <a:rPr sz="2400" b="1" spc="-25" dirty="0">
                <a:solidFill>
                  <a:srgbClr val="5E5E5E"/>
                </a:solidFill>
                <a:latin typeface="Gill Sans"/>
                <a:cs typeface="Georgia"/>
              </a:rPr>
              <a:t>om</a:t>
            </a:r>
            <a:endParaRPr sz="2400">
              <a:latin typeface="Gill Sans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82353" y="8475589"/>
            <a:ext cx="214917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dirty="0">
                <a:solidFill>
                  <a:srgbClr val="5E5E5E"/>
                </a:solidFill>
                <a:latin typeface="Gill Sans"/>
                <a:cs typeface="Georgia"/>
              </a:rPr>
              <a:t>w</a:t>
            </a:r>
            <a:r>
              <a:rPr sz="2400" b="1" spc="-15" dirty="0">
                <a:solidFill>
                  <a:srgbClr val="5E5E5E"/>
                </a:solidFill>
                <a:latin typeface="Gill Sans"/>
                <a:cs typeface="Georgia"/>
              </a:rPr>
              <a:t>ired.c</a:t>
            </a:r>
            <a:r>
              <a:rPr sz="2400" b="1" spc="-25" dirty="0">
                <a:solidFill>
                  <a:srgbClr val="5E5E5E"/>
                </a:solidFill>
                <a:latin typeface="Gill Sans"/>
                <a:cs typeface="Georgia"/>
              </a:rPr>
              <a:t>om</a:t>
            </a:r>
            <a:endParaRPr sz="2400" dirty="0">
              <a:latin typeface="Gill Sans"/>
              <a:cs typeface="Georgia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spc="-245" dirty="0">
                <a:latin typeface="Gill Sans MT"/>
                <a:cs typeface="Gill Sans MT"/>
              </a:rPr>
              <a:t>W</a:t>
            </a:r>
            <a:r>
              <a:rPr lang="en-US" spc="-15" dirty="0">
                <a:latin typeface="Gill Sans MT"/>
                <a:cs typeface="Gill Sans MT"/>
              </a:rPr>
              <a:t>ebpages</a:t>
            </a:r>
            <a:r>
              <a:rPr lang="en-US" spc="-5" dirty="0">
                <a:latin typeface="Gill Sans MT"/>
                <a:cs typeface="Gill Sans MT"/>
              </a:rPr>
              <a:t> </a:t>
            </a:r>
            <a:r>
              <a:rPr lang="en-US" spc="-10" dirty="0">
                <a:latin typeface="Gill Sans MT"/>
                <a:cs typeface="Gill Sans MT"/>
              </a:rPr>
              <a:t>as</a:t>
            </a:r>
            <a:r>
              <a:rPr lang="en-US" spc="-5" dirty="0">
                <a:latin typeface="Gill Sans MT"/>
                <a:cs typeface="Gill Sans MT"/>
              </a:rPr>
              <a:t> </a:t>
            </a:r>
            <a:r>
              <a:rPr lang="en-US" dirty="0">
                <a:latin typeface="Gill Sans MT"/>
                <a:cs typeface="Gill Sans MT"/>
              </a:rPr>
              <a:t>G</a:t>
            </a:r>
            <a:r>
              <a:rPr lang="en-US" spc="-10" dirty="0">
                <a:latin typeface="Gill Sans MT"/>
                <a:cs typeface="Gill Sans MT"/>
              </a:rPr>
              <a:t>r</a:t>
            </a:r>
            <a:r>
              <a:rPr lang="en-US" spc="-40" dirty="0">
                <a:latin typeface="Gill Sans MT"/>
                <a:cs typeface="Gill Sans MT"/>
              </a:rPr>
              <a:t>a</a:t>
            </a:r>
            <a:r>
              <a:rPr lang="en-US" spc="-15" dirty="0">
                <a:latin typeface="Gill Sans MT"/>
                <a:cs typeface="Gill Sans MT"/>
              </a:rPr>
              <a:t>phs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11" name="object 4"/>
          <p:cNvSpPr/>
          <p:nvPr/>
        </p:nvSpPr>
        <p:spPr>
          <a:xfrm>
            <a:off x="12429331" y="4800600"/>
            <a:ext cx="4876800" cy="1676400"/>
          </a:xfrm>
          <a:prstGeom prst="rect">
            <a:avLst/>
          </a:prstGeom>
          <a:blipFill>
            <a:blip r:embed="rId7" cstate="print"/>
            <a:srcRect/>
            <a:stretch>
              <a:fillRect r="-22396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81616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603331" y="1219200"/>
            <a:ext cx="8839200" cy="7239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842331" y="6664404"/>
            <a:ext cx="213360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/>
            <a:r>
              <a:rPr sz="3600" b="1" dirty="0">
                <a:latin typeface="Gill Sans"/>
                <a:cs typeface="Georgia"/>
              </a:rPr>
              <a:t>UN</a:t>
            </a:r>
            <a:r>
              <a:rPr sz="3600" b="1" spc="-25" dirty="0">
                <a:latin typeface="Gill Sans"/>
                <a:cs typeface="Georgia"/>
              </a:rPr>
              <a:t>IX</a:t>
            </a:r>
            <a:r>
              <a:rPr sz="3600" b="1" spc="-5" dirty="0">
                <a:latin typeface="Gill Sans"/>
                <a:cs typeface="Georgia"/>
              </a:rPr>
              <a:t> </a:t>
            </a:r>
            <a:r>
              <a:rPr sz="3600" b="1" spc="-25" dirty="0">
                <a:latin typeface="Gill Sans"/>
                <a:cs typeface="Georgia"/>
              </a:rPr>
              <a:t>a</a:t>
            </a:r>
            <a:r>
              <a:rPr sz="3600" b="1" spc="-30" dirty="0">
                <a:latin typeface="Gill Sans"/>
                <a:cs typeface="Georgia"/>
              </a:rPr>
              <a:t>n</a:t>
            </a:r>
            <a:r>
              <a:rPr sz="3600" b="1" dirty="0">
                <a:latin typeface="Gill Sans"/>
                <a:cs typeface="Georgia"/>
              </a:rPr>
              <a:t>c</a:t>
            </a:r>
            <a:r>
              <a:rPr sz="3600" b="1" spc="-20" dirty="0">
                <a:latin typeface="Gill Sans"/>
                <a:cs typeface="Georgia"/>
              </a:rPr>
              <a:t>es</a:t>
            </a:r>
            <a:r>
              <a:rPr sz="3600" b="1" dirty="0">
                <a:latin typeface="Gill Sans"/>
                <a:cs typeface="Georgia"/>
              </a:rPr>
              <a:t>try</a:t>
            </a:r>
            <a:endParaRPr sz="3600" dirty="0">
              <a:latin typeface="Gill Sans"/>
              <a:cs typeface="Georgia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SUGIYAMA</a:t>
            </a:r>
          </a:p>
          <a:p>
            <a:pPr lvl="1"/>
            <a:r>
              <a:rPr lang="en-US" dirty="0"/>
              <a:t>great for graphs that have an intrinsic ordering</a:t>
            </a:r>
          </a:p>
          <a:p>
            <a:pPr lvl="1"/>
            <a:r>
              <a:rPr lang="en-US" dirty="0"/>
              <a:t>depth not strictly encoded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What is the depth of V7M?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326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SUGIYAMA</a:t>
            </a:r>
          </a:p>
          <a:p>
            <a:pPr lvl="1"/>
            <a:r>
              <a:rPr lang="en-US" dirty="0"/>
              <a:t>+ nice, readable top down flow</a:t>
            </a:r>
          </a:p>
          <a:p>
            <a:pPr lvl="1"/>
            <a:r>
              <a:rPr lang="en-US" dirty="0"/>
              <a:t>+ relatively fast (depending on heuristic used for crossing minimization)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- not really suitable for graphs that don’t have an intrinsic top down structure</a:t>
            </a:r>
          </a:p>
          <a:p>
            <a:pPr lvl="1"/>
            <a:r>
              <a:rPr lang="en-US" dirty="0"/>
              <a:t>- hard to implement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use free </a:t>
            </a:r>
            <a:r>
              <a:rPr lang="en-US" dirty="0" err="1"/>
              <a:t>graphviz</a:t>
            </a:r>
            <a:r>
              <a:rPr lang="en-US" dirty="0"/>
              <a:t> lib: </a:t>
            </a:r>
            <a:r>
              <a:rPr lang="en-US" dirty="0">
                <a:hlinkClick r:id="rId3"/>
              </a:rPr>
              <a:t>http://www.graphviz.org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813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813131" y="762000"/>
            <a:ext cx="4833614" cy="35636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Group 24"/>
          <p:cNvGrpSpPr/>
          <p:nvPr/>
        </p:nvGrpSpPr>
        <p:grpSpPr>
          <a:xfrm>
            <a:off x="13851731" y="4038600"/>
            <a:ext cx="3216509" cy="4356364"/>
            <a:chOff x="10943599" y="4584701"/>
            <a:chExt cx="3216509" cy="4356364"/>
          </a:xfrm>
        </p:grpSpPr>
        <p:sp>
          <p:nvSpPr>
            <p:cNvPr id="4" name="object 4"/>
            <p:cNvSpPr/>
            <p:nvPr/>
          </p:nvSpPr>
          <p:spPr>
            <a:xfrm>
              <a:off x="11286331" y="6527799"/>
              <a:ext cx="2527300" cy="0"/>
            </a:xfrm>
            <a:custGeom>
              <a:avLst/>
              <a:gdLst/>
              <a:ahLst/>
              <a:cxnLst/>
              <a:rect l="l" t="t" r="r" b="b"/>
              <a:pathLst>
                <a:path w="2527300">
                  <a:moveTo>
                    <a:pt x="0" y="0"/>
                  </a:moveTo>
                  <a:lnTo>
                    <a:pt x="25273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439863" y="4929055"/>
              <a:ext cx="1376045" cy="1601470"/>
            </a:xfrm>
            <a:custGeom>
              <a:avLst/>
              <a:gdLst/>
              <a:ahLst/>
              <a:cxnLst/>
              <a:rect l="l" t="t" r="r" b="b"/>
              <a:pathLst>
                <a:path w="1376045" h="1601470">
                  <a:moveTo>
                    <a:pt x="0" y="0"/>
                  </a:moveTo>
                  <a:lnTo>
                    <a:pt x="1375874" y="160125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813631" y="6527799"/>
              <a:ext cx="0" cy="2070100"/>
            </a:xfrm>
            <a:custGeom>
              <a:avLst/>
              <a:gdLst/>
              <a:ahLst/>
              <a:cxnLst/>
              <a:rect l="l" t="t" r="r" b="b"/>
              <a:pathLst>
                <a:path h="2070100">
                  <a:moveTo>
                    <a:pt x="0" y="0"/>
                  </a:moveTo>
                  <a:lnTo>
                    <a:pt x="0" y="20701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286331" y="8597900"/>
              <a:ext cx="2527300" cy="0"/>
            </a:xfrm>
            <a:custGeom>
              <a:avLst/>
              <a:gdLst/>
              <a:ahLst/>
              <a:cxnLst/>
              <a:rect l="l" t="t" r="r" b="b"/>
              <a:pathLst>
                <a:path w="2527300">
                  <a:moveTo>
                    <a:pt x="2527300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286331" y="6527799"/>
              <a:ext cx="0" cy="2070100"/>
            </a:xfrm>
            <a:custGeom>
              <a:avLst/>
              <a:gdLst/>
              <a:ahLst/>
              <a:cxnLst/>
              <a:rect l="l" t="t" r="r" b="b"/>
              <a:pathLst>
                <a:path h="2070100">
                  <a:moveTo>
                    <a:pt x="0" y="207010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287569" y="4929055"/>
              <a:ext cx="1152525" cy="1601470"/>
            </a:xfrm>
            <a:custGeom>
              <a:avLst/>
              <a:gdLst/>
              <a:ahLst/>
              <a:cxnLst/>
              <a:rect l="l" t="t" r="r" b="b"/>
              <a:pathLst>
                <a:path w="1152525" h="1601470">
                  <a:moveTo>
                    <a:pt x="0" y="1601254"/>
                  </a:moveTo>
                  <a:lnTo>
                    <a:pt x="1152295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943600" y="6185955"/>
              <a:ext cx="688340" cy="688975"/>
            </a:xfrm>
            <a:custGeom>
              <a:avLst/>
              <a:gdLst/>
              <a:ahLst/>
              <a:cxnLst/>
              <a:rect l="l" t="t" r="r" b="b"/>
              <a:pathLst>
                <a:path w="688340" h="688975">
                  <a:moveTo>
                    <a:pt x="343968" y="0"/>
                  </a:moveTo>
                  <a:lnTo>
                    <a:pt x="291317" y="4034"/>
                  </a:lnTo>
                  <a:lnTo>
                    <a:pt x="239668" y="16137"/>
                  </a:lnTo>
                  <a:lnTo>
                    <a:pt x="190022" y="36309"/>
                  </a:lnTo>
                  <a:lnTo>
                    <a:pt x="143381" y="64549"/>
                  </a:lnTo>
                  <a:lnTo>
                    <a:pt x="100745" y="100859"/>
                  </a:lnTo>
                  <a:lnTo>
                    <a:pt x="64477" y="143542"/>
                  </a:lnTo>
                  <a:lnTo>
                    <a:pt x="36268" y="190236"/>
                  </a:lnTo>
                  <a:lnTo>
                    <a:pt x="16119" y="239938"/>
                  </a:lnTo>
                  <a:lnTo>
                    <a:pt x="4029" y="291645"/>
                  </a:lnTo>
                  <a:lnTo>
                    <a:pt x="0" y="344355"/>
                  </a:lnTo>
                  <a:lnTo>
                    <a:pt x="1007" y="370772"/>
                  </a:lnTo>
                  <a:lnTo>
                    <a:pt x="9067" y="423106"/>
                  </a:lnTo>
                  <a:lnTo>
                    <a:pt x="25186" y="473936"/>
                  </a:lnTo>
                  <a:lnTo>
                    <a:pt x="49365" y="522260"/>
                  </a:lnTo>
                  <a:lnTo>
                    <a:pt x="81604" y="567074"/>
                  </a:lnTo>
                  <a:lnTo>
                    <a:pt x="121500" y="607015"/>
                  </a:lnTo>
                  <a:lnTo>
                    <a:pt x="166263" y="639290"/>
                  </a:lnTo>
                  <a:lnTo>
                    <a:pt x="214532" y="663496"/>
                  </a:lnTo>
                  <a:lnTo>
                    <a:pt x="265305" y="679634"/>
                  </a:lnTo>
                  <a:lnTo>
                    <a:pt x="317580" y="687702"/>
                  </a:lnTo>
                  <a:lnTo>
                    <a:pt x="343968" y="688711"/>
                  </a:lnTo>
                  <a:lnTo>
                    <a:pt x="370355" y="687702"/>
                  </a:lnTo>
                  <a:lnTo>
                    <a:pt x="422630" y="679634"/>
                  </a:lnTo>
                  <a:lnTo>
                    <a:pt x="473403" y="663496"/>
                  </a:lnTo>
                  <a:lnTo>
                    <a:pt x="521672" y="639290"/>
                  </a:lnTo>
                  <a:lnTo>
                    <a:pt x="566435" y="607015"/>
                  </a:lnTo>
                  <a:lnTo>
                    <a:pt x="606332" y="567074"/>
                  </a:lnTo>
                  <a:lnTo>
                    <a:pt x="638571" y="522260"/>
                  </a:lnTo>
                  <a:lnTo>
                    <a:pt x="662750" y="473936"/>
                  </a:lnTo>
                  <a:lnTo>
                    <a:pt x="678869" y="423106"/>
                  </a:lnTo>
                  <a:lnTo>
                    <a:pt x="686929" y="370772"/>
                  </a:lnTo>
                  <a:lnTo>
                    <a:pt x="687937" y="344355"/>
                  </a:lnTo>
                  <a:lnTo>
                    <a:pt x="686929" y="317937"/>
                  </a:lnTo>
                  <a:lnTo>
                    <a:pt x="678869" y="265603"/>
                  </a:lnTo>
                  <a:lnTo>
                    <a:pt x="662750" y="214773"/>
                  </a:lnTo>
                  <a:lnTo>
                    <a:pt x="638571" y="166450"/>
                  </a:lnTo>
                  <a:lnTo>
                    <a:pt x="606332" y="121636"/>
                  </a:lnTo>
                  <a:lnTo>
                    <a:pt x="566435" y="81696"/>
                  </a:lnTo>
                  <a:lnTo>
                    <a:pt x="521672" y="49421"/>
                  </a:lnTo>
                  <a:lnTo>
                    <a:pt x="473403" y="25214"/>
                  </a:lnTo>
                  <a:lnTo>
                    <a:pt x="422630" y="9077"/>
                  </a:lnTo>
                  <a:lnTo>
                    <a:pt x="370355" y="1008"/>
                  </a:lnTo>
                  <a:lnTo>
                    <a:pt x="343968" y="0"/>
                  </a:lnTo>
                  <a:close/>
                </a:path>
              </a:pathLst>
            </a:custGeom>
            <a:solidFill>
              <a:srgbClr val="C6E6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43599" y="6185955"/>
              <a:ext cx="688340" cy="688975"/>
            </a:xfrm>
            <a:custGeom>
              <a:avLst/>
              <a:gdLst/>
              <a:ahLst/>
              <a:cxnLst/>
              <a:rect l="l" t="t" r="r" b="b"/>
              <a:pathLst>
                <a:path w="688340" h="688975">
                  <a:moveTo>
                    <a:pt x="587191" y="100859"/>
                  </a:moveTo>
                  <a:lnTo>
                    <a:pt x="623459" y="143542"/>
                  </a:lnTo>
                  <a:lnTo>
                    <a:pt x="651668" y="190236"/>
                  </a:lnTo>
                  <a:lnTo>
                    <a:pt x="671818" y="239938"/>
                  </a:lnTo>
                  <a:lnTo>
                    <a:pt x="683907" y="291645"/>
                  </a:lnTo>
                  <a:lnTo>
                    <a:pt x="687937" y="344355"/>
                  </a:lnTo>
                  <a:lnTo>
                    <a:pt x="686929" y="370773"/>
                  </a:lnTo>
                  <a:lnTo>
                    <a:pt x="678870" y="423107"/>
                  </a:lnTo>
                  <a:lnTo>
                    <a:pt x="662750" y="473937"/>
                  </a:lnTo>
                  <a:lnTo>
                    <a:pt x="638571" y="522260"/>
                  </a:lnTo>
                  <a:lnTo>
                    <a:pt x="606333" y="567074"/>
                  </a:lnTo>
                  <a:lnTo>
                    <a:pt x="566436" y="607015"/>
                  </a:lnTo>
                  <a:lnTo>
                    <a:pt x="521673" y="639290"/>
                  </a:lnTo>
                  <a:lnTo>
                    <a:pt x="473404" y="663496"/>
                  </a:lnTo>
                  <a:lnTo>
                    <a:pt x="422631" y="679634"/>
                  </a:lnTo>
                  <a:lnTo>
                    <a:pt x="370356" y="687702"/>
                  </a:lnTo>
                  <a:lnTo>
                    <a:pt x="343968" y="688711"/>
                  </a:lnTo>
                  <a:lnTo>
                    <a:pt x="317580" y="687702"/>
                  </a:lnTo>
                  <a:lnTo>
                    <a:pt x="265305" y="679634"/>
                  </a:lnTo>
                  <a:lnTo>
                    <a:pt x="214532" y="663496"/>
                  </a:lnTo>
                  <a:lnTo>
                    <a:pt x="166263" y="639290"/>
                  </a:lnTo>
                  <a:lnTo>
                    <a:pt x="121500" y="607015"/>
                  </a:lnTo>
                  <a:lnTo>
                    <a:pt x="81604" y="567074"/>
                  </a:lnTo>
                  <a:lnTo>
                    <a:pt x="49365" y="522260"/>
                  </a:lnTo>
                  <a:lnTo>
                    <a:pt x="25186" y="473937"/>
                  </a:lnTo>
                  <a:lnTo>
                    <a:pt x="9067" y="423107"/>
                  </a:lnTo>
                  <a:lnTo>
                    <a:pt x="1007" y="370773"/>
                  </a:lnTo>
                  <a:lnTo>
                    <a:pt x="0" y="344355"/>
                  </a:lnTo>
                  <a:lnTo>
                    <a:pt x="1007" y="317938"/>
                  </a:lnTo>
                  <a:lnTo>
                    <a:pt x="9067" y="265604"/>
                  </a:lnTo>
                  <a:lnTo>
                    <a:pt x="25186" y="214774"/>
                  </a:lnTo>
                  <a:lnTo>
                    <a:pt x="49365" y="166451"/>
                  </a:lnTo>
                  <a:lnTo>
                    <a:pt x="81604" y="121637"/>
                  </a:lnTo>
                  <a:lnTo>
                    <a:pt x="121500" y="81696"/>
                  </a:lnTo>
                  <a:lnTo>
                    <a:pt x="166263" y="49421"/>
                  </a:lnTo>
                  <a:lnTo>
                    <a:pt x="214532" y="25214"/>
                  </a:lnTo>
                  <a:lnTo>
                    <a:pt x="265305" y="9077"/>
                  </a:lnTo>
                  <a:lnTo>
                    <a:pt x="317580" y="1008"/>
                  </a:lnTo>
                  <a:lnTo>
                    <a:pt x="343968" y="0"/>
                  </a:lnTo>
                  <a:lnTo>
                    <a:pt x="370356" y="1008"/>
                  </a:lnTo>
                  <a:lnTo>
                    <a:pt x="422631" y="9077"/>
                  </a:lnTo>
                  <a:lnTo>
                    <a:pt x="473404" y="25214"/>
                  </a:lnTo>
                  <a:lnTo>
                    <a:pt x="521673" y="49421"/>
                  </a:lnTo>
                  <a:lnTo>
                    <a:pt x="566436" y="81696"/>
                  </a:lnTo>
                  <a:lnTo>
                    <a:pt x="587191" y="100859"/>
                  </a:lnTo>
                </a:path>
              </a:pathLst>
            </a:custGeom>
            <a:ln w="12700">
              <a:solidFill>
                <a:srgbClr val="7979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471768" y="6185955"/>
              <a:ext cx="688340" cy="688975"/>
            </a:xfrm>
            <a:custGeom>
              <a:avLst/>
              <a:gdLst/>
              <a:ahLst/>
              <a:cxnLst/>
              <a:rect l="l" t="t" r="r" b="b"/>
              <a:pathLst>
                <a:path w="688340" h="688975">
                  <a:moveTo>
                    <a:pt x="343968" y="0"/>
                  </a:moveTo>
                  <a:lnTo>
                    <a:pt x="291317" y="4034"/>
                  </a:lnTo>
                  <a:lnTo>
                    <a:pt x="239668" y="16137"/>
                  </a:lnTo>
                  <a:lnTo>
                    <a:pt x="190022" y="36309"/>
                  </a:lnTo>
                  <a:lnTo>
                    <a:pt x="143381" y="64549"/>
                  </a:lnTo>
                  <a:lnTo>
                    <a:pt x="100745" y="100859"/>
                  </a:lnTo>
                  <a:lnTo>
                    <a:pt x="64477" y="143542"/>
                  </a:lnTo>
                  <a:lnTo>
                    <a:pt x="36268" y="190236"/>
                  </a:lnTo>
                  <a:lnTo>
                    <a:pt x="16119" y="239938"/>
                  </a:lnTo>
                  <a:lnTo>
                    <a:pt x="4029" y="291645"/>
                  </a:lnTo>
                  <a:lnTo>
                    <a:pt x="0" y="344355"/>
                  </a:lnTo>
                  <a:lnTo>
                    <a:pt x="1007" y="370772"/>
                  </a:lnTo>
                  <a:lnTo>
                    <a:pt x="9067" y="423106"/>
                  </a:lnTo>
                  <a:lnTo>
                    <a:pt x="25186" y="473936"/>
                  </a:lnTo>
                  <a:lnTo>
                    <a:pt x="49365" y="522260"/>
                  </a:lnTo>
                  <a:lnTo>
                    <a:pt x="81604" y="567074"/>
                  </a:lnTo>
                  <a:lnTo>
                    <a:pt x="121500" y="607015"/>
                  </a:lnTo>
                  <a:lnTo>
                    <a:pt x="166263" y="639290"/>
                  </a:lnTo>
                  <a:lnTo>
                    <a:pt x="214532" y="663496"/>
                  </a:lnTo>
                  <a:lnTo>
                    <a:pt x="265305" y="679634"/>
                  </a:lnTo>
                  <a:lnTo>
                    <a:pt x="317580" y="687702"/>
                  </a:lnTo>
                  <a:lnTo>
                    <a:pt x="343968" y="688711"/>
                  </a:lnTo>
                  <a:lnTo>
                    <a:pt x="370356" y="687702"/>
                  </a:lnTo>
                  <a:lnTo>
                    <a:pt x="422631" y="679634"/>
                  </a:lnTo>
                  <a:lnTo>
                    <a:pt x="473404" y="663496"/>
                  </a:lnTo>
                  <a:lnTo>
                    <a:pt x="521673" y="639290"/>
                  </a:lnTo>
                  <a:lnTo>
                    <a:pt x="566437" y="607015"/>
                  </a:lnTo>
                  <a:lnTo>
                    <a:pt x="606333" y="567074"/>
                  </a:lnTo>
                  <a:lnTo>
                    <a:pt x="638571" y="522260"/>
                  </a:lnTo>
                  <a:lnTo>
                    <a:pt x="662750" y="473936"/>
                  </a:lnTo>
                  <a:lnTo>
                    <a:pt x="678870" y="423106"/>
                  </a:lnTo>
                  <a:lnTo>
                    <a:pt x="686929" y="370772"/>
                  </a:lnTo>
                  <a:lnTo>
                    <a:pt x="687937" y="344355"/>
                  </a:lnTo>
                  <a:lnTo>
                    <a:pt x="686929" y="317937"/>
                  </a:lnTo>
                  <a:lnTo>
                    <a:pt x="678870" y="265603"/>
                  </a:lnTo>
                  <a:lnTo>
                    <a:pt x="662750" y="214773"/>
                  </a:lnTo>
                  <a:lnTo>
                    <a:pt x="638571" y="166450"/>
                  </a:lnTo>
                  <a:lnTo>
                    <a:pt x="606333" y="121636"/>
                  </a:lnTo>
                  <a:lnTo>
                    <a:pt x="566437" y="81696"/>
                  </a:lnTo>
                  <a:lnTo>
                    <a:pt x="521673" y="49421"/>
                  </a:lnTo>
                  <a:lnTo>
                    <a:pt x="473404" y="25214"/>
                  </a:lnTo>
                  <a:lnTo>
                    <a:pt x="422631" y="9077"/>
                  </a:lnTo>
                  <a:lnTo>
                    <a:pt x="370356" y="1008"/>
                  </a:lnTo>
                  <a:lnTo>
                    <a:pt x="343968" y="0"/>
                  </a:lnTo>
                  <a:close/>
                </a:path>
              </a:pathLst>
            </a:custGeom>
            <a:solidFill>
              <a:srgbClr val="C6E6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471768" y="6185955"/>
              <a:ext cx="688340" cy="688975"/>
            </a:xfrm>
            <a:custGeom>
              <a:avLst/>
              <a:gdLst/>
              <a:ahLst/>
              <a:cxnLst/>
              <a:rect l="l" t="t" r="r" b="b"/>
              <a:pathLst>
                <a:path w="688340" h="688975">
                  <a:moveTo>
                    <a:pt x="587191" y="100859"/>
                  </a:moveTo>
                  <a:lnTo>
                    <a:pt x="623459" y="143542"/>
                  </a:lnTo>
                  <a:lnTo>
                    <a:pt x="651668" y="190236"/>
                  </a:lnTo>
                  <a:lnTo>
                    <a:pt x="671818" y="239938"/>
                  </a:lnTo>
                  <a:lnTo>
                    <a:pt x="683907" y="291645"/>
                  </a:lnTo>
                  <a:lnTo>
                    <a:pt x="687937" y="344355"/>
                  </a:lnTo>
                  <a:lnTo>
                    <a:pt x="686929" y="370773"/>
                  </a:lnTo>
                  <a:lnTo>
                    <a:pt x="678870" y="423107"/>
                  </a:lnTo>
                  <a:lnTo>
                    <a:pt x="662750" y="473937"/>
                  </a:lnTo>
                  <a:lnTo>
                    <a:pt x="638571" y="522260"/>
                  </a:lnTo>
                  <a:lnTo>
                    <a:pt x="606333" y="567074"/>
                  </a:lnTo>
                  <a:lnTo>
                    <a:pt x="566436" y="607015"/>
                  </a:lnTo>
                  <a:lnTo>
                    <a:pt x="521673" y="639290"/>
                  </a:lnTo>
                  <a:lnTo>
                    <a:pt x="473404" y="663496"/>
                  </a:lnTo>
                  <a:lnTo>
                    <a:pt x="422631" y="679634"/>
                  </a:lnTo>
                  <a:lnTo>
                    <a:pt x="370356" y="687702"/>
                  </a:lnTo>
                  <a:lnTo>
                    <a:pt x="343968" y="688711"/>
                  </a:lnTo>
                  <a:lnTo>
                    <a:pt x="317580" y="687702"/>
                  </a:lnTo>
                  <a:lnTo>
                    <a:pt x="265305" y="679634"/>
                  </a:lnTo>
                  <a:lnTo>
                    <a:pt x="214532" y="663496"/>
                  </a:lnTo>
                  <a:lnTo>
                    <a:pt x="166263" y="639290"/>
                  </a:lnTo>
                  <a:lnTo>
                    <a:pt x="121500" y="607015"/>
                  </a:lnTo>
                  <a:lnTo>
                    <a:pt x="81604" y="567074"/>
                  </a:lnTo>
                  <a:lnTo>
                    <a:pt x="49365" y="522260"/>
                  </a:lnTo>
                  <a:lnTo>
                    <a:pt x="25186" y="473937"/>
                  </a:lnTo>
                  <a:lnTo>
                    <a:pt x="9067" y="423107"/>
                  </a:lnTo>
                  <a:lnTo>
                    <a:pt x="1007" y="370773"/>
                  </a:lnTo>
                  <a:lnTo>
                    <a:pt x="0" y="344355"/>
                  </a:lnTo>
                  <a:lnTo>
                    <a:pt x="1007" y="317938"/>
                  </a:lnTo>
                  <a:lnTo>
                    <a:pt x="9067" y="265604"/>
                  </a:lnTo>
                  <a:lnTo>
                    <a:pt x="25186" y="214774"/>
                  </a:lnTo>
                  <a:lnTo>
                    <a:pt x="49365" y="166451"/>
                  </a:lnTo>
                  <a:lnTo>
                    <a:pt x="81604" y="121637"/>
                  </a:lnTo>
                  <a:lnTo>
                    <a:pt x="121500" y="81696"/>
                  </a:lnTo>
                  <a:lnTo>
                    <a:pt x="166263" y="49421"/>
                  </a:lnTo>
                  <a:lnTo>
                    <a:pt x="214532" y="25214"/>
                  </a:lnTo>
                  <a:lnTo>
                    <a:pt x="265305" y="9077"/>
                  </a:lnTo>
                  <a:lnTo>
                    <a:pt x="317580" y="1008"/>
                  </a:lnTo>
                  <a:lnTo>
                    <a:pt x="343968" y="0"/>
                  </a:lnTo>
                  <a:lnTo>
                    <a:pt x="370356" y="1008"/>
                  </a:lnTo>
                  <a:lnTo>
                    <a:pt x="422631" y="9077"/>
                  </a:lnTo>
                  <a:lnTo>
                    <a:pt x="473404" y="25214"/>
                  </a:lnTo>
                  <a:lnTo>
                    <a:pt x="521673" y="49421"/>
                  </a:lnTo>
                  <a:lnTo>
                    <a:pt x="566436" y="81696"/>
                  </a:lnTo>
                  <a:lnTo>
                    <a:pt x="587191" y="100859"/>
                  </a:lnTo>
                </a:path>
              </a:pathLst>
            </a:custGeom>
            <a:ln w="12700">
              <a:solidFill>
                <a:srgbClr val="7979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943600" y="8252089"/>
              <a:ext cx="688340" cy="688975"/>
            </a:xfrm>
            <a:custGeom>
              <a:avLst/>
              <a:gdLst/>
              <a:ahLst/>
              <a:cxnLst/>
              <a:rect l="l" t="t" r="r" b="b"/>
              <a:pathLst>
                <a:path w="688340" h="688975">
                  <a:moveTo>
                    <a:pt x="343968" y="0"/>
                  </a:moveTo>
                  <a:lnTo>
                    <a:pt x="291317" y="4034"/>
                  </a:lnTo>
                  <a:lnTo>
                    <a:pt x="239668" y="16137"/>
                  </a:lnTo>
                  <a:lnTo>
                    <a:pt x="190022" y="36309"/>
                  </a:lnTo>
                  <a:lnTo>
                    <a:pt x="143381" y="64549"/>
                  </a:lnTo>
                  <a:lnTo>
                    <a:pt x="100745" y="100859"/>
                  </a:lnTo>
                  <a:lnTo>
                    <a:pt x="64477" y="143542"/>
                  </a:lnTo>
                  <a:lnTo>
                    <a:pt x="36268" y="190236"/>
                  </a:lnTo>
                  <a:lnTo>
                    <a:pt x="16119" y="239938"/>
                  </a:lnTo>
                  <a:lnTo>
                    <a:pt x="4029" y="291645"/>
                  </a:lnTo>
                  <a:lnTo>
                    <a:pt x="0" y="344355"/>
                  </a:lnTo>
                  <a:lnTo>
                    <a:pt x="1007" y="370773"/>
                  </a:lnTo>
                  <a:lnTo>
                    <a:pt x="9067" y="423107"/>
                  </a:lnTo>
                  <a:lnTo>
                    <a:pt x="25186" y="473937"/>
                  </a:lnTo>
                  <a:lnTo>
                    <a:pt x="49365" y="522260"/>
                  </a:lnTo>
                  <a:lnTo>
                    <a:pt x="81604" y="567074"/>
                  </a:lnTo>
                  <a:lnTo>
                    <a:pt x="121500" y="607015"/>
                  </a:lnTo>
                  <a:lnTo>
                    <a:pt x="166263" y="639290"/>
                  </a:lnTo>
                  <a:lnTo>
                    <a:pt x="214532" y="663496"/>
                  </a:lnTo>
                  <a:lnTo>
                    <a:pt x="265305" y="679634"/>
                  </a:lnTo>
                  <a:lnTo>
                    <a:pt x="317580" y="687703"/>
                  </a:lnTo>
                  <a:lnTo>
                    <a:pt x="343968" y="688711"/>
                  </a:lnTo>
                  <a:lnTo>
                    <a:pt x="370355" y="687703"/>
                  </a:lnTo>
                  <a:lnTo>
                    <a:pt x="422630" y="679634"/>
                  </a:lnTo>
                  <a:lnTo>
                    <a:pt x="473403" y="663496"/>
                  </a:lnTo>
                  <a:lnTo>
                    <a:pt x="521672" y="639290"/>
                  </a:lnTo>
                  <a:lnTo>
                    <a:pt x="566435" y="607015"/>
                  </a:lnTo>
                  <a:lnTo>
                    <a:pt x="606332" y="567074"/>
                  </a:lnTo>
                  <a:lnTo>
                    <a:pt x="638571" y="522260"/>
                  </a:lnTo>
                  <a:lnTo>
                    <a:pt x="662750" y="473937"/>
                  </a:lnTo>
                  <a:lnTo>
                    <a:pt x="678869" y="423107"/>
                  </a:lnTo>
                  <a:lnTo>
                    <a:pt x="686929" y="370773"/>
                  </a:lnTo>
                  <a:lnTo>
                    <a:pt x="687937" y="344355"/>
                  </a:lnTo>
                  <a:lnTo>
                    <a:pt x="686929" y="317938"/>
                  </a:lnTo>
                  <a:lnTo>
                    <a:pt x="678869" y="265604"/>
                  </a:lnTo>
                  <a:lnTo>
                    <a:pt x="662750" y="214774"/>
                  </a:lnTo>
                  <a:lnTo>
                    <a:pt x="638571" y="166451"/>
                  </a:lnTo>
                  <a:lnTo>
                    <a:pt x="606332" y="121636"/>
                  </a:lnTo>
                  <a:lnTo>
                    <a:pt x="566435" y="81696"/>
                  </a:lnTo>
                  <a:lnTo>
                    <a:pt x="521672" y="49421"/>
                  </a:lnTo>
                  <a:lnTo>
                    <a:pt x="473403" y="25214"/>
                  </a:lnTo>
                  <a:lnTo>
                    <a:pt x="422630" y="9077"/>
                  </a:lnTo>
                  <a:lnTo>
                    <a:pt x="370355" y="1008"/>
                  </a:lnTo>
                  <a:lnTo>
                    <a:pt x="343968" y="0"/>
                  </a:lnTo>
                  <a:close/>
                </a:path>
              </a:pathLst>
            </a:custGeom>
            <a:solidFill>
              <a:srgbClr val="C6E6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943599" y="8252090"/>
              <a:ext cx="688340" cy="688975"/>
            </a:xfrm>
            <a:custGeom>
              <a:avLst/>
              <a:gdLst/>
              <a:ahLst/>
              <a:cxnLst/>
              <a:rect l="l" t="t" r="r" b="b"/>
              <a:pathLst>
                <a:path w="688340" h="688975">
                  <a:moveTo>
                    <a:pt x="587191" y="100859"/>
                  </a:moveTo>
                  <a:lnTo>
                    <a:pt x="623459" y="143542"/>
                  </a:lnTo>
                  <a:lnTo>
                    <a:pt x="651668" y="190236"/>
                  </a:lnTo>
                  <a:lnTo>
                    <a:pt x="671818" y="239938"/>
                  </a:lnTo>
                  <a:lnTo>
                    <a:pt x="683907" y="291645"/>
                  </a:lnTo>
                  <a:lnTo>
                    <a:pt x="687937" y="344355"/>
                  </a:lnTo>
                  <a:lnTo>
                    <a:pt x="686929" y="370773"/>
                  </a:lnTo>
                  <a:lnTo>
                    <a:pt x="678870" y="423107"/>
                  </a:lnTo>
                  <a:lnTo>
                    <a:pt x="662750" y="473937"/>
                  </a:lnTo>
                  <a:lnTo>
                    <a:pt x="638571" y="522260"/>
                  </a:lnTo>
                  <a:lnTo>
                    <a:pt x="606333" y="567074"/>
                  </a:lnTo>
                  <a:lnTo>
                    <a:pt x="566436" y="607015"/>
                  </a:lnTo>
                  <a:lnTo>
                    <a:pt x="521673" y="639290"/>
                  </a:lnTo>
                  <a:lnTo>
                    <a:pt x="473404" y="663496"/>
                  </a:lnTo>
                  <a:lnTo>
                    <a:pt x="422631" y="679634"/>
                  </a:lnTo>
                  <a:lnTo>
                    <a:pt x="370356" y="687702"/>
                  </a:lnTo>
                  <a:lnTo>
                    <a:pt x="343968" y="688711"/>
                  </a:lnTo>
                  <a:lnTo>
                    <a:pt x="317580" y="687702"/>
                  </a:lnTo>
                  <a:lnTo>
                    <a:pt x="265305" y="679634"/>
                  </a:lnTo>
                  <a:lnTo>
                    <a:pt x="214532" y="663496"/>
                  </a:lnTo>
                  <a:lnTo>
                    <a:pt x="166263" y="639290"/>
                  </a:lnTo>
                  <a:lnTo>
                    <a:pt x="121500" y="607015"/>
                  </a:lnTo>
                  <a:lnTo>
                    <a:pt x="81604" y="567074"/>
                  </a:lnTo>
                  <a:lnTo>
                    <a:pt x="49365" y="522260"/>
                  </a:lnTo>
                  <a:lnTo>
                    <a:pt x="25186" y="473937"/>
                  </a:lnTo>
                  <a:lnTo>
                    <a:pt x="9067" y="423107"/>
                  </a:lnTo>
                  <a:lnTo>
                    <a:pt x="1007" y="370773"/>
                  </a:lnTo>
                  <a:lnTo>
                    <a:pt x="0" y="344355"/>
                  </a:lnTo>
                  <a:lnTo>
                    <a:pt x="1007" y="317938"/>
                  </a:lnTo>
                  <a:lnTo>
                    <a:pt x="9067" y="265604"/>
                  </a:lnTo>
                  <a:lnTo>
                    <a:pt x="25186" y="214774"/>
                  </a:lnTo>
                  <a:lnTo>
                    <a:pt x="49365" y="166451"/>
                  </a:lnTo>
                  <a:lnTo>
                    <a:pt x="81604" y="121637"/>
                  </a:lnTo>
                  <a:lnTo>
                    <a:pt x="121500" y="81696"/>
                  </a:lnTo>
                  <a:lnTo>
                    <a:pt x="166263" y="49421"/>
                  </a:lnTo>
                  <a:lnTo>
                    <a:pt x="214532" y="25214"/>
                  </a:lnTo>
                  <a:lnTo>
                    <a:pt x="265305" y="9077"/>
                  </a:lnTo>
                  <a:lnTo>
                    <a:pt x="317580" y="1008"/>
                  </a:lnTo>
                  <a:lnTo>
                    <a:pt x="343968" y="0"/>
                  </a:lnTo>
                  <a:lnTo>
                    <a:pt x="370356" y="1008"/>
                  </a:lnTo>
                  <a:lnTo>
                    <a:pt x="422631" y="9077"/>
                  </a:lnTo>
                  <a:lnTo>
                    <a:pt x="473404" y="25214"/>
                  </a:lnTo>
                  <a:lnTo>
                    <a:pt x="521673" y="49421"/>
                  </a:lnTo>
                  <a:lnTo>
                    <a:pt x="566436" y="81696"/>
                  </a:lnTo>
                  <a:lnTo>
                    <a:pt x="587191" y="100859"/>
                  </a:lnTo>
                </a:path>
              </a:pathLst>
            </a:custGeom>
            <a:ln w="12700">
              <a:solidFill>
                <a:srgbClr val="7979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471768" y="8252089"/>
              <a:ext cx="688340" cy="688975"/>
            </a:xfrm>
            <a:custGeom>
              <a:avLst/>
              <a:gdLst/>
              <a:ahLst/>
              <a:cxnLst/>
              <a:rect l="l" t="t" r="r" b="b"/>
              <a:pathLst>
                <a:path w="688340" h="688975">
                  <a:moveTo>
                    <a:pt x="343968" y="0"/>
                  </a:moveTo>
                  <a:lnTo>
                    <a:pt x="291317" y="4034"/>
                  </a:lnTo>
                  <a:lnTo>
                    <a:pt x="239668" y="16137"/>
                  </a:lnTo>
                  <a:lnTo>
                    <a:pt x="190022" y="36309"/>
                  </a:lnTo>
                  <a:lnTo>
                    <a:pt x="143381" y="64549"/>
                  </a:lnTo>
                  <a:lnTo>
                    <a:pt x="100745" y="100859"/>
                  </a:lnTo>
                  <a:lnTo>
                    <a:pt x="64477" y="143542"/>
                  </a:lnTo>
                  <a:lnTo>
                    <a:pt x="36268" y="190236"/>
                  </a:lnTo>
                  <a:lnTo>
                    <a:pt x="16119" y="239938"/>
                  </a:lnTo>
                  <a:lnTo>
                    <a:pt x="4029" y="291645"/>
                  </a:lnTo>
                  <a:lnTo>
                    <a:pt x="0" y="344355"/>
                  </a:lnTo>
                  <a:lnTo>
                    <a:pt x="1007" y="370773"/>
                  </a:lnTo>
                  <a:lnTo>
                    <a:pt x="9067" y="423107"/>
                  </a:lnTo>
                  <a:lnTo>
                    <a:pt x="25186" y="473937"/>
                  </a:lnTo>
                  <a:lnTo>
                    <a:pt x="49365" y="522260"/>
                  </a:lnTo>
                  <a:lnTo>
                    <a:pt x="81604" y="567074"/>
                  </a:lnTo>
                  <a:lnTo>
                    <a:pt x="121500" y="607015"/>
                  </a:lnTo>
                  <a:lnTo>
                    <a:pt x="166263" y="639290"/>
                  </a:lnTo>
                  <a:lnTo>
                    <a:pt x="214532" y="663496"/>
                  </a:lnTo>
                  <a:lnTo>
                    <a:pt x="265305" y="679634"/>
                  </a:lnTo>
                  <a:lnTo>
                    <a:pt x="317580" y="687703"/>
                  </a:lnTo>
                  <a:lnTo>
                    <a:pt x="343968" y="688711"/>
                  </a:lnTo>
                  <a:lnTo>
                    <a:pt x="370356" y="687703"/>
                  </a:lnTo>
                  <a:lnTo>
                    <a:pt x="422631" y="679634"/>
                  </a:lnTo>
                  <a:lnTo>
                    <a:pt x="473404" y="663496"/>
                  </a:lnTo>
                  <a:lnTo>
                    <a:pt x="521673" y="639290"/>
                  </a:lnTo>
                  <a:lnTo>
                    <a:pt x="566437" y="607015"/>
                  </a:lnTo>
                  <a:lnTo>
                    <a:pt x="606333" y="567074"/>
                  </a:lnTo>
                  <a:lnTo>
                    <a:pt x="638571" y="522260"/>
                  </a:lnTo>
                  <a:lnTo>
                    <a:pt x="662750" y="473937"/>
                  </a:lnTo>
                  <a:lnTo>
                    <a:pt x="678870" y="423107"/>
                  </a:lnTo>
                  <a:lnTo>
                    <a:pt x="686929" y="370773"/>
                  </a:lnTo>
                  <a:lnTo>
                    <a:pt x="687937" y="344355"/>
                  </a:lnTo>
                  <a:lnTo>
                    <a:pt x="686929" y="317938"/>
                  </a:lnTo>
                  <a:lnTo>
                    <a:pt x="678870" y="265604"/>
                  </a:lnTo>
                  <a:lnTo>
                    <a:pt x="662750" y="214774"/>
                  </a:lnTo>
                  <a:lnTo>
                    <a:pt x="638571" y="166451"/>
                  </a:lnTo>
                  <a:lnTo>
                    <a:pt x="606333" y="121636"/>
                  </a:lnTo>
                  <a:lnTo>
                    <a:pt x="566437" y="81696"/>
                  </a:lnTo>
                  <a:lnTo>
                    <a:pt x="521673" y="49421"/>
                  </a:lnTo>
                  <a:lnTo>
                    <a:pt x="473404" y="25214"/>
                  </a:lnTo>
                  <a:lnTo>
                    <a:pt x="422631" y="9077"/>
                  </a:lnTo>
                  <a:lnTo>
                    <a:pt x="370356" y="1008"/>
                  </a:lnTo>
                  <a:lnTo>
                    <a:pt x="343968" y="0"/>
                  </a:lnTo>
                  <a:close/>
                </a:path>
              </a:pathLst>
            </a:custGeom>
            <a:solidFill>
              <a:srgbClr val="C6E6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471768" y="8252090"/>
              <a:ext cx="688340" cy="688975"/>
            </a:xfrm>
            <a:custGeom>
              <a:avLst/>
              <a:gdLst/>
              <a:ahLst/>
              <a:cxnLst/>
              <a:rect l="l" t="t" r="r" b="b"/>
              <a:pathLst>
                <a:path w="688340" h="688975">
                  <a:moveTo>
                    <a:pt x="587191" y="100859"/>
                  </a:moveTo>
                  <a:lnTo>
                    <a:pt x="623459" y="143542"/>
                  </a:lnTo>
                  <a:lnTo>
                    <a:pt x="651668" y="190236"/>
                  </a:lnTo>
                  <a:lnTo>
                    <a:pt x="671818" y="239938"/>
                  </a:lnTo>
                  <a:lnTo>
                    <a:pt x="683907" y="291645"/>
                  </a:lnTo>
                  <a:lnTo>
                    <a:pt x="687937" y="344355"/>
                  </a:lnTo>
                  <a:lnTo>
                    <a:pt x="686929" y="370773"/>
                  </a:lnTo>
                  <a:lnTo>
                    <a:pt x="678870" y="423107"/>
                  </a:lnTo>
                  <a:lnTo>
                    <a:pt x="662750" y="473937"/>
                  </a:lnTo>
                  <a:lnTo>
                    <a:pt x="638571" y="522260"/>
                  </a:lnTo>
                  <a:lnTo>
                    <a:pt x="606333" y="567074"/>
                  </a:lnTo>
                  <a:lnTo>
                    <a:pt x="566436" y="607015"/>
                  </a:lnTo>
                  <a:lnTo>
                    <a:pt x="521673" y="639290"/>
                  </a:lnTo>
                  <a:lnTo>
                    <a:pt x="473404" y="663496"/>
                  </a:lnTo>
                  <a:lnTo>
                    <a:pt x="422631" y="679634"/>
                  </a:lnTo>
                  <a:lnTo>
                    <a:pt x="370356" y="687702"/>
                  </a:lnTo>
                  <a:lnTo>
                    <a:pt x="343968" y="688711"/>
                  </a:lnTo>
                  <a:lnTo>
                    <a:pt x="317580" y="687702"/>
                  </a:lnTo>
                  <a:lnTo>
                    <a:pt x="265305" y="679634"/>
                  </a:lnTo>
                  <a:lnTo>
                    <a:pt x="214532" y="663496"/>
                  </a:lnTo>
                  <a:lnTo>
                    <a:pt x="166263" y="639290"/>
                  </a:lnTo>
                  <a:lnTo>
                    <a:pt x="121500" y="607015"/>
                  </a:lnTo>
                  <a:lnTo>
                    <a:pt x="81604" y="567074"/>
                  </a:lnTo>
                  <a:lnTo>
                    <a:pt x="49365" y="522260"/>
                  </a:lnTo>
                  <a:lnTo>
                    <a:pt x="25186" y="473937"/>
                  </a:lnTo>
                  <a:lnTo>
                    <a:pt x="9067" y="423107"/>
                  </a:lnTo>
                  <a:lnTo>
                    <a:pt x="1007" y="370773"/>
                  </a:lnTo>
                  <a:lnTo>
                    <a:pt x="0" y="344355"/>
                  </a:lnTo>
                  <a:lnTo>
                    <a:pt x="1007" y="317938"/>
                  </a:lnTo>
                  <a:lnTo>
                    <a:pt x="9067" y="265604"/>
                  </a:lnTo>
                  <a:lnTo>
                    <a:pt x="25186" y="214774"/>
                  </a:lnTo>
                  <a:lnTo>
                    <a:pt x="49365" y="166451"/>
                  </a:lnTo>
                  <a:lnTo>
                    <a:pt x="81604" y="121637"/>
                  </a:lnTo>
                  <a:lnTo>
                    <a:pt x="121500" y="81696"/>
                  </a:lnTo>
                  <a:lnTo>
                    <a:pt x="166263" y="49421"/>
                  </a:lnTo>
                  <a:lnTo>
                    <a:pt x="214532" y="25214"/>
                  </a:lnTo>
                  <a:lnTo>
                    <a:pt x="265305" y="9077"/>
                  </a:lnTo>
                  <a:lnTo>
                    <a:pt x="317580" y="1008"/>
                  </a:lnTo>
                  <a:lnTo>
                    <a:pt x="343968" y="0"/>
                  </a:lnTo>
                  <a:lnTo>
                    <a:pt x="370356" y="1008"/>
                  </a:lnTo>
                  <a:lnTo>
                    <a:pt x="422631" y="9077"/>
                  </a:lnTo>
                  <a:lnTo>
                    <a:pt x="473404" y="25214"/>
                  </a:lnTo>
                  <a:lnTo>
                    <a:pt x="521673" y="49421"/>
                  </a:lnTo>
                  <a:lnTo>
                    <a:pt x="566436" y="81696"/>
                  </a:lnTo>
                  <a:lnTo>
                    <a:pt x="587191" y="100859"/>
                  </a:lnTo>
                </a:path>
              </a:pathLst>
            </a:custGeom>
            <a:ln w="12700">
              <a:solidFill>
                <a:srgbClr val="7979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095893" y="4584701"/>
              <a:ext cx="688340" cy="688975"/>
            </a:xfrm>
            <a:custGeom>
              <a:avLst/>
              <a:gdLst/>
              <a:ahLst/>
              <a:cxnLst/>
              <a:rect l="l" t="t" r="r" b="b"/>
              <a:pathLst>
                <a:path w="688340" h="688975">
                  <a:moveTo>
                    <a:pt x="343968" y="0"/>
                  </a:moveTo>
                  <a:lnTo>
                    <a:pt x="291317" y="4034"/>
                  </a:lnTo>
                  <a:lnTo>
                    <a:pt x="239668" y="16137"/>
                  </a:lnTo>
                  <a:lnTo>
                    <a:pt x="190022" y="36309"/>
                  </a:lnTo>
                  <a:lnTo>
                    <a:pt x="143381" y="64549"/>
                  </a:lnTo>
                  <a:lnTo>
                    <a:pt x="100745" y="100859"/>
                  </a:lnTo>
                  <a:lnTo>
                    <a:pt x="64477" y="143542"/>
                  </a:lnTo>
                  <a:lnTo>
                    <a:pt x="36268" y="190236"/>
                  </a:lnTo>
                  <a:lnTo>
                    <a:pt x="16119" y="239938"/>
                  </a:lnTo>
                  <a:lnTo>
                    <a:pt x="4029" y="291645"/>
                  </a:lnTo>
                  <a:lnTo>
                    <a:pt x="0" y="344355"/>
                  </a:lnTo>
                  <a:lnTo>
                    <a:pt x="1007" y="370772"/>
                  </a:lnTo>
                  <a:lnTo>
                    <a:pt x="9067" y="423106"/>
                  </a:lnTo>
                  <a:lnTo>
                    <a:pt x="25186" y="473936"/>
                  </a:lnTo>
                  <a:lnTo>
                    <a:pt x="49365" y="522259"/>
                  </a:lnTo>
                  <a:lnTo>
                    <a:pt x="81604" y="567073"/>
                  </a:lnTo>
                  <a:lnTo>
                    <a:pt x="121500" y="607014"/>
                  </a:lnTo>
                  <a:lnTo>
                    <a:pt x="166263" y="639289"/>
                  </a:lnTo>
                  <a:lnTo>
                    <a:pt x="214532" y="663496"/>
                  </a:lnTo>
                  <a:lnTo>
                    <a:pt x="265305" y="679633"/>
                  </a:lnTo>
                  <a:lnTo>
                    <a:pt x="317580" y="687702"/>
                  </a:lnTo>
                  <a:lnTo>
                    <a:pt x="343968" y="688711"/>
                  </a:lnTo>
                  <a:lnTo>
                    <a:pt x="370356" y="687702"/>
                  </a:lnTo>
                  <a:lnTo>
                    <a:pt x="422631" y="679633"/>
                  </a:lnTo>
                  <a:lnTo>
                    <a:pt x="473404" y="663496"/>
                  </a:lnTo>
                  <a:lnTo>
                    <a:pt x="521673" y="639289"/>
                  </a:lnTo>
                  <a:lnTo>
                    <a:pt x="566437" y="607014"/>
                  </a:lnTo>
                  <a:lnTo>
                    <a:pt x="606333" y="567073"/>
                  </a:lnTo>
                  <a:lnTo>
                    <a:pt x="638571" y="522259"/>
                  </a:lnTo>
                  <a:lnTo>
                    <a:pt x="662750" y="473936"/>
                  </a:lnTo>
                  <a:lnTo>
                    <a:pt x="678870" y="423106"/>
                  </a:lnTo>
                  <a:lnTo>
                    <a:pt x="686929" y="370772"/>
                  </a:lnTo>
                  <a:lnTo>
                    <a:pt x="687937" y="344355"/>
                  </a:lnTo>
                  <a:lnTo>
                    <a:pt x="686929" y="317937"/>
                  </a:lnTo>
                  <a:lnTo>
                    <a:pt x="678870" y="265603"/>
                  </a:lnTo>
                  <a:lnTo>
                    <a:pt x="662750" y="214773"/>
                  </a:lnTo>
                  <a:lnTo>
                    <a:pt x="638571" y="166450"/>
                  </a:lnTo>
                  <a:lnTo>
                    <a:pt x="606333" y="121636"/>
                  </a:lnTo>
                  <a:lnTo>
                    <a:pt x="566437" y="81696"/>
                  </a:lnTo>
                  <a:lnTo>
                    <a:pt x="521673" y="49421"/>
                  </a:lnTo>
                  <a:lnTo>
                    <a:pt x="473404" y="25214"/>
                  </a:lnTo>
                  <a:lnTo>
                    <a:pt x="422631" y="9077"/>
                  </a:lnTo>
                  <a:lnTo>
                    <a:pt x="370356" y="1008"/>
                  </a:lnTo>
                  <a:lnTo>
                    <a:pt x="343968" y="0"/>
                  </a:lnTo>
                  <a:close/>
                </a:path>
              </a:pathLst>
            </a:custGeom>
            <a:solidFill>
              <a:srgbClr val="C6E6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095893" y="4584701"/>
              <a:ext cx="688340" cy="688975"/>
            </a:xfrm>
            <a:custGeom>
              <a:avLst/>
              <a:gdLst/>
              <a:ahLst/>
              <a:cxnLst/>
              <a:rect l="l" t="t" r="r" b="b"/>
              <a:pathLst>
                <a:path w="688340" h="688975">
                  <a:moveTo>
                    <a:pt x="587191" y="100859"/>
                  </a:moveTo>
                  <a:lnTo>
                    <a:pt x="623459" y="143542"/>
                  </a:lnTo>
                  <a:lnTo>
                    <a:pt x="651668" y="190236"/>
                  </a:lnTo>
                  <a:lnTo>
                    <a:pt x="671818" y="239938"/>
                  </a:lnTo>
                  <a:lnTo>
                    <a:pt x="683907" y="291645"/>
                  </a:lnTo>
                  <a:lnTo>
                    <a:pt x="687937" y="344355"/>
                  </a:lnTo>
                  <a:lnTo>
                    <a:pt x="686929" y="370773"/>
                  </a:lnTo>
                  <a:lnTo>
                    <a:pt x="678870" y="423107"/>
                  </a:lnTo>
                  <a:lnTo>
                    <a:pt x="662750" y="473937"/>
                  </a:lnTo>
                  <a:lnTo>
                    <a:pt x="638571" y="522260"/>
                  </a:lnTo>
                  <a:lnTo>
                    <a:pt x="606333" y="567074"/>
                  </a:lnTo>
                  <a:lnTo>
                    <a:pt x="566436" y="607015"/>
                  </a:lnTo>
                  <a:lnTo>
                    <a:pt x="521673" y="639290"/>
                  </a:lnTo>
                  <a:lnTo>
                    <a:pt x="473404" y="663496"/>
                  </a:lnTo>
                  <a:lnTo>
                    <a:pt x="422631" y="679634"/>
                  </a:lnTo>
                  <a:lnTo>
                    <a:pt x="370356" y="687702"/>
                  </a:lnTo>
                  <a:lnTo>
                    <a:pt x="343968" y="688711"/>
                  </a:lnTo>
                  <a:lnTo>
                    <a:pt x="317580" y="687702"/>
                  </a:lnTo>
                  <a:lnTo>
                    <a:pt x="265305" y="679634"/>
                  </a:lnTo>
                  <a:lnTo>
                    <a:pt x="214532" y="663496"/>
                  </a:lnTo>
                  <a:lnTo>
                    <a:pt x="166263" y="639290"/>
                  </a:lnTo>
                  <a:lnTo>
                    <a:pt x="121500" y="607015"/>
                  </a:lnTo>
                  <a:lnTo>
                    <a:pt x="81604" y="567074"/>
                  </a:lnTo>
                  <a:lnTo>
                    <a:pt x="49365" y="522260"/>
                  </a:lnTo>
                  <a:lnTo>
                    <a:pt x="25186" y="473937"/>
                  </a:lnTo>
                  <a:lnTo>
                    <a:pt x="9067" y="423107"/>
                  </a:lnTo>
                  <a:lnTo>
                    <a:pt x="1007" y="370773"/>
                  </a:lnTo>
                  <a:lnTo>
                    <a:pt x="0" y="344355"/>
                  </a:lnTo>
                  <a:lnTo>
                    <a:pt x="1007" y="317938"/>
                  </a:lnTo>
                  <a:lnTo>
                    <a:pt x="9067" y="265604"/>
                  </a:lnTo>
                  <a:lnTo>
                    <a:pt x="25186" y="214774"/>
                  </a:lnTo>
                  <a:lnTo>
                    <a:pt x="49365" y="166451"/>
                  </a:lnTo>
                  <a:lnTo>
                    <a:pt x="81604" y="121637"/>
                  </a:lnTo>
                  <a:lnTo>
                    <a:pt x="121500" y="81696"/>
                  </a:lnTo>
                  <a:lnTo>
                    <a:pt x="166263" y="49421"/>
                  </a:lnTo>
                  <a:lnTo>
                    <a:pt x="214532" y="25214"/>
                  </a:lnTo>
                  <a:lnTo>
                    <a:pt x="265305" y="9077"/>
                  </a:lnTo>
                  <a:lnTo>
                    <a:pt x="317580" y="1008"/>
                  </a:lnTo>
                  <a:lnTo>
                    <a:pt x="343968" y="0"/>
                  </a:lnTo>
                  <a:lnTo>
                    <a:pt x="370356" y="1008"/>
                  </a:lnTo>
                  <a:lnTo>
                    <a:pt x="422631" y="9077"/>
                  </a:lnTo>
                  <a:lnTo>
                    <a:pt x="473404" y="25214"/>
                  </a:lnTo>
                  <a:lnTo>
                    <a:pt x="521673" y="49421"/>
                  </a:lnTo>
                  <a:lnTo>
                    <a:pt x="566436" y="81696"/>
                  </a:lnTo>
                  <a:lnTo>
                    <a:pt x="587191" y="100859"/>
                  </a:lnTo>
                </a:path>
              </a:pathLst>
            </a:custGeom>
            <a:ln w="12700">
              <a:solidFill>
                <a:srgbClr val="7979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 rot="2343112">
            <a:off x="12009580" y="4216767"/>
            <a:ext cx="1656080" cy="1028700"/>
          </a:xfrm>
          <a:custGeom>
            <a:avLst/>
            <a:gdLst/>
            <a:ahLst/>
            <a:cxnLst/>
            <a:rect l="l" t="t" r="r" b="b"/>
            <a:pathLst>
              <a:path w="1656079" h="1028700">
                <a:moveTo>
                  <a:pt x="1155700" y="0"/>
                </a:moveTo>
                <a:lnTo>
                  <a:pt x="1155700" y="295337"/>
                </a:lnTo>
                <a:lnTo>
                  <a:pt x="0" y="295337"/>
                </a:lnTo>
                <a:lnTo>
                  <a:pt x="0" y="727137"/>
                </a:lnTo>
                <a:lnTo>
                  <a:pt x="1155700" y="727137"/>
                </a:lnTo>
                <a:lnTo>
                  <a:pt x="1155700" y="1028700"/>
                </a:lnTo>
                <a:lnTo>
                  <a:pt x="1655640" y="514350"/>
                </a:lnTo>
                <a:lnTo>
                  <a:pt x="1155700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Content Placeholder 2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FORCE-DIRECTED</a:t>
            </a:r>
          </a:p>
          <a:p>
            <a:pPr lvl="1"/>
            <a:r>
              <a:rPr lang="en-US" dirty="0"/>
              <a:t>no intrinsic layering, now what?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physically-based model</a:t>
            </a:r>
          </a:p>
          <a:p>
            <a:pPr lvl="2"/>
            <a:r>
              <a:rPr lang="en-US" dirty="0"/>
              <a:t>edges = springs</a:t>
            </a:r>
          </a:p>
          <a:p>
            <a:pPr lvl="2"/>
            <a:r>
              <a:rPr lang="en-US" dirty="0"/>
              <a:t>nodes = repulsive particles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1221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FORCE MODEL</a:t>
            </a:r>
          </a:p>
          <a:p>
            <a:pPr lvl="1"/>
            <a:r>
              <a:rPr lang="en-US" dirty="0"/>
              <a:t>many variations, but usually physical analogy of repulsion and attraction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653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FORCE MODEL: Repulsive Forces</a:t>
            </a:r>
          </a:p>
          <a:p>
            <a:pPr lvl="2"/>
            <a:endParaRPr lang="en-US" b="1" dirty="0"/>
          </a:p>
          <a:p>
            <a:pPr lvl="1"/>
            <a:r>
              <a:rPr lang="en-US" dirty="0" err="1"/>
              <a:t>f</a:t>
            </a:r>
            <a:r>
              <a:rPr lang="en-US" baseline="-25000" dirty="0" err="1"/>
              <a:t>R</a:t>
            </a:r>
            <a:r>
              <a:rPr lang="en-US" dirty="0"/>
              <a:t>(d) = C</a:t>
            </a:r>
            <a:r>
              <a:rPr lang="en-US" baseline="-25000" dirty="0"/>
              <a:t>R</a:t>
            </a:r>
            <a:r>
              <a:rPr lang="en-US" dirty="0"/>
              <a:t> * m</a:t>
            </a:r>
            <a:r>
              <a:rPr lang="en-US" baseline="-25000" dirty="0"/>
              <a:t>1 </a:t>
            </a:r>
            <a:r>
              <a:rPr lang="en-US" dirty="0"/>
              <a:t>* m</a:t>
            </a:r>
            <a:r>
              <a:rPr lang="en-US" baseline="-25000" dirty="0"/>
              <a:t>2</a:t>
            </a:r>
            <a:r>
              <a:rPr lang="en-US" dirty="0"/>
              <a:t> / d</a:t>
            </a:r>
            <a:r>
              <a:rPr lang="en-US" baseline="30000" dirty="0"/>
              <a:t>2</a:t>
            </a:r>
          </a:p>
          <a:p>
            <a:pPr lvl="2"/>
            <a:endParaRPr lang="en-US" baseline="30000" dirty="0"/>
          </a:p>
          <a:p>
            <a:pPr lvl="2"/>
            <a:r>
              <a:rPr lang="en-US" dirty="0"/>
              <a:t>C</a:t>
            </a:r>
            <a:r>
              <a:rPr lang="en-US" baseline="-25000" dirty="0"/>
              <a:t>R</a:t>
            </a:r>
            <a:r>
              <a:rPr lang="en-US" dirty="0"/>
              <a:t> is a strength constant</a:t>
            </a:r>
          </a:p>
          <a:p>
            <a:pPr lvl="2"/>
            <a:r>
              <a:rPr lang="en-US" dirty="0"/>
              <a:t>m</a:t>
            </a:r>
            <a:r>
              <a:rPr lang="en-US" baseline="-25000" dirty="0"/>
              <a:t>1</a:t>
            </a:r>
            <a:r>
              <a:rPr lang="en-US" dirty="0"/>
              <a:t>, m</a:t>
            </a:r>
            <a:r>
              <a:rPr lang="en-US" baseline="-25000" dirty="0"/>
              <a:t>2</a:t>
            </a:r>
            <a:r>
              <a:rPr lang="en-US" dirty="0"/>
              <a:t> are node masses</a:t>
            </a:r>
          </a:p>
          <a:p>
            <a:pPr lvl="2"/>
            <a:r>
              <a:rPr lang="en-US" dirty="0"/>
              <a:t>d is a distance between nodes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145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FORCE MODEL: Attractive Forces</a:t>
            </a:r>
          </a:p>
          <a:p>
            <a:pPr lvl="2"/>
            <a:endParaRPr lang="en-US" dirty="0"/>
          </a:p>
          <a:p>
            <a:pPr lvl="1"/>
            <a:r>
              <a:rPr lang="en-US" dirty="0" err="1"/>
              <a:t>f</a:t>
            </a:r>
            <a:r>
              <a:rPr lang="en-US" baseline="-25000" dirty="0" err="1"/>
              <a:t>A</a:t>
            </a:r>
            <a:r>
              <a:rPr lang="en-US" dirty="0"/>
              <a:t>(d) = C</a:t>
            </a:r>
            <a:r>
              <a:rPr lang="en-US" baseline="-25000" dirty="0"/>
              <a:t>A</a:t>
            </a:r>
            <a:r>
              <a:rPr lang="en-US" dirty="0"/>
              <a:t> * (d – L)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C</a:t>
            </a:r>
            <a:r>
              <a:rPr lang="en-US" baseline="-25000" dirty="0"/>
              <a:t>A</a:t>
            </a:r>
            <a:r>
              <a:rPr lang="en-US" dirty="0"/>
              <a:t> is a strength constant</a:t>
            </a:r>
          </a:p>
          <a:p>
            <a:pPr lvl="2"/>
            <a:r>
              <a:rPr lang="en-US" dirty="0"/>
              <a:t>d is a distance between nodes</a:t>
            </a:r>
          </a:p>
          <a:p>
            <a:pPr lvl="2"/>
            <a:r>
              <a:rPr lang="en-US" dirty="0"/>
              <a:t>L is the rest length of the spring (i.e. Hooke’s Law)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781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FORCE MODEL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Every node feels repulsion to every other node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Only </a:t>
            </a:r>
            <a:r>
              <a:rPr lang="en-US" b="1" dirty="0"/>
              <a:t>connected</a:t>
            </a:r>
            <a:r>
              <a:rPr lang="en-US" dirty="0"/>
              <a:t> nodes feel attracted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6094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FORCE MODEL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Repulsive force:</a:t>
            </a:r>
          </a:p>
          <a:p>
            <a:pPr lvl="1"/>
            <a:r>
              <a:rPr lang="en-US" dirty="0"/>
              <a:t>F</a:t>
            </a:r>
            <a:r>
              <a:rPr lang="en-US" baseline="-25000" dirty="0"/>
              <a:t>R</a:t>
            </a:r>
            <a:r>
              <a:rPr lang="en-US" dirty="0"/>
              <a:t>(P) = </a:t>
            </a:r>
            <a:r>
              <a:rPr lang="en-US" dirty="0" err="1"/>
              <a:t>Σ</a:t>
            </a:r>
            <a:r>
              <a:rPr lang="en-US" baseline="-25000" dirty="0" err="1"/>
              <a:t>all</a:t>
            </a:r>
            <a:r>
              <a:rPr lang="en-US" baseline="-25000" dirty="0"/>
              <a:t> neighbors(Q)</a:t>
            </a:r>
            <a:r>
              <a:rPr lang="en-US" dirty="0"/>
              <a:t> </a:t>
            </a:r>
            <a:r>
              <a:rPr lang="en-US" dirty="0" err="1"/>
              <a:t>f</a:t>
            </a:r>
            <a:r>
              <a:rPr lang="en-US" baseline="-25000" dirty="0" err="1"/>
              <a:t>R</a:t>
            </a:r>
            <a:r>
              <a:rPr lang="en-US" dirty="0"/>
              <a:t>(||Q-P||) * (Q-P)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Attractive force: </a:t>
            </a:r>
          </a:p>
          <a:p>
            <a:pPr lvl="1"/>
            <a:r>
              <a:rPr lang="en-US" dirty="0"/>
              <a:t>F</a:t>
            </a:r>
            <a:r>
              <a:rPr lang="en-US" baseline="-25000" dirty="0"/>
              <a:t>A</a:t>
            </a:r>
            <a:r>
              <a:rPr lang="en-US" dirty="0"/>
              <a:t>(P) = </a:t>
            </a:r>
            <a:r>
              <a:rPr lang="en-US" dirty="0" err="1"/>
              <a:t>Σ</a:t>
            </a:r>
            <a:r>
              <a:rPr lang="en-US" baseline="-25000" dirty="0" err="1"/>
              <a:t>connected</a:t>
            </a:r>
            <a:r>
              <a:rPr lang="en-US" baseline="-25000" dirty="0"/>
              <a:t> neighbors (Q)</a:t>
            </a:r>
            <a:r>
              <a:rPr lang="en-US" dirty="0"/>
              <a:t> </a:t>
            </a:r>
            <a:r>
              <a:rPr lang="en-US" dirty="0" err="1"/>
              <a:t>f</a:t>
            </a:r>
            <a:r>
              <a:rPr lang="en-US" baseline="-25000" dirty="0" err="1"/>
              <a:t>A</a:t>
            </a:r>
            <a:r>
              <a:rPr lang="en-US" dirty="0"/>
              <a:t>(||P-Q||) * (P-Q)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996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FORCE MODEL</a:t>
            </a:r>
          </a:p>
          <a:p>
            <a:pPr lvl="1"/>
            <a:r>
              <a:rPr lang="en-US" dirty="0"/>
              <a:t>Use force to update acceleration </a:t>
            </a:r>
          </a:p>
          <a:p>
            <a:pPr lvl="1"/>
            <a:r>
              <a:rPr lang="en-US" dirty="0"/>
              <a:t>Use acceleration to update velocity</a:t>
            </a:r>
          </a:p>
          <a:p>
            <a:pPr lvl="1"/>
            <a:r>
              <a:rPr lang="en-US" dirty="0"/>
              <a:t>Use velocity and acceleration to update position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4335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  <a:p>
            <a:pPr lvl="1"/>
            <a:r>
              <a:rPr lang="en-US" dirty="0"/>
              <a:t>start from random layout</a:t>
            </a:r>
          </a:p>
          <a:p>
            <a:pPr lvl="1"/>
            <a:r>
              <a:rPr lang="en-US" dirty="0"/>
              <a:t>(global) loop:</a:t>
            </a:r>
          </a:p>
          <a:p>
            <a:pPr lvl="2"/>
            <a:r>
              <a:rPr lang="en-US" dirty="0"/>
              <a:t>for every node pair compute repulsive force</a:t>
            </a:r>
          </a:p>
          <a:p>
            <a:pPr lvl="2"/>
            <a:r>
              <a:rPr lang="en-US" dirty="0"/>
              <a:t>for every edge compute attractive force</a:t>
            </a:r>
          </a:p>
          <a:p>
            <a:pPr lvl="2"/>
            <a:r>
              <a:rPr lang="en-US" dirty="0"/>
              <a:t>accumulate forces per node and update velocity</a:t>
            </a:r>
          </a:p>
          <a:p>
            <a:pPr lvl="2"/>
            <a:r>
              <a:rPr lang="en-US" dirty="0"/>
              <a:t>update each node position in direction of velocity</a:t>
            </a:r>
          </a:p>
          <a:p>
            <a:pPr lvl="1"/>
            <a:r>
              <a:rPr lang="en-US" dirty="0"/>
              <a:t>stop when layout is ‘good enough’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42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50069" y="9067800"/>
            <a:ext cx="18516600" cy="685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-550069" y="0"/>
            <a:ext cx="18440400" cy="9184323"/>
            <a:chOff x="2167731" y="0"/>
            <a:chExt cx="19583400" cy="9753600"/>
          </a:xfrm>
        </p:grpSpPr>
        <p:sp>
          <p:nvSpPr>
            <p:cNvPr id="3" name="object 3"/>
            <p:cNvSpPr/>
            <p:nvPr/>
          </p:nvSpPr>
          <p:spPr>
            <a:xfrm>
              <a:off x="2167731" y="0"/>
              <a:ext cx="13004800" cy="9753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3"/>
            <p:cNvSpPr/>
            <p:nvPr/>
          </p:nvSpPr>
          <p:spPr>
            <a:xfrm>
              <a:off x="8746331" y="0"/>
              <a:ext cx="13004800" cy="97536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Rectangle 7"/>
          <p:cNvSpPr/>
          <p:nvPr/>
        </p:nvSpPr>
        <p:spPr>
          <a:xfrm>
            <a:off x="-550069" y="8763000"/>
            <a:ext cx="18516600" cy="6858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hlinkClick r:id="rId5"/>
              </a:rPr>
              <a:t>Paul Butler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255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3"/>
              </a:rPr>
              <a:t>http</a:t>
            </a:r>
            <a:r>
              <a:rPr lang="en-US" u="heavy" spc="-5" dirty="0">
                <a:solidFill>
                  <a:srgbClr val="FF0000"/>
                </a:solidFill>
                <a:latin typeface="Gill Sans MT"/>
                <a:cs typeface="Gill Sans MT"/>
                <a:hlinkClick r:id="rId3"/>
              </a:rPr>
              <a:t>:</a:t>
            </a:r>
            <a:r>
              <a:rPr lang="en-US" u="heavy" spc="-10" dirty="0">
                <a:solidFill>
                  <a:srgbClr val="FF0000"/>
                </a:solidFill>
                <a:latin typeface="Gill Sans MT"/>
                <a:cs typeface="Gill Sans MT"/>
                <a:hlinkClick r:id="rId3"/>
              </a:rPr>
              <a:t>//</a:t>
            </a:r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3"/>
              </a:rPr>
              <a:t>bl.</a:t>
            </a:r>
            <a:r>
              <a:rPr lang="en-US" u="heavy" spc="-15" dirty="0">
                <a:solidFill>
                  <a:srgbClr val="FF0000"/>
                </a:solidFill>
                <a:latin typeface="Gill Sans MT"/>
                <a:cs typeface="Gill Sans MT"/>
                <a:hlinkClick r:id="rId3"/>
              </a:rPr>
              <a:t>ocks</a:t>
            </a:r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3"/>
              </a:rPr>
              <a:t>.</a:t>
            </a:r>
            <a:r>
              <a:rPr lang="en-US" u="heavy" spc="-15" dirty="0">
                <a:solidFill>
                  <a:srgbClr val="FF0000"/>
                </a:solidFill>
                <a:latin typeface="Gill Sans MT"/>
                <a:cs typeface="Gill Sans MT"/>
                <a:hlinkClick r:id="rId3"/>
              </a:rPr>
              <a:t>org/mbostock/</a:t>
            </a:r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3"/>
              </a:rPr>
              <a:t>4062045</a:t>
            </a:r>
            <a:endParaRPr lang="en-US" dirty="0">
              <a:solidFill>
                <a:srgbClr val="FF0000"/>
              </a:solidFill>
              <a:latin typeface="Gill Sans MT"/>
              <a:cs typeface="Gill Sans MT"/>
            </a:endParaRPr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l="13133" t="30817" r="77770" b="43832"/>
          <a:stretch/>
        </p:blipFill>
        <p:spPr>
          <a:xfrm>
            <a:off x="4470665" y="1219201"/>
            <a:ext cx="8398932" cy="731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8215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Thoughts?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0107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FORCE DIRECTED</a:t>
            </a:r>
          </a:p>
          <a:p>
            <a:pPr lvl="1"/>
            <a:r>
              <a:rPr lang="en-US" dirty="0"/>
              <a:t>+ very flexible, aesthetic layouts on many types of graphs</a:t>
            </a:r>
          </a:p>
          <a:p>
            <a:pPr lvl="1"/>
            <a:r>
              <a:rPr lang="en-US" dirty="0"/>
              <a:t>+ can add custom forces</a:t>
            </a:r>
          </a:p>
          <a:p>
            <a:pPr lvl="1"/>
            <a:r>
              <a:rPr lang="en-US" dirty="0"/>
              <a:t>+ relatively easy to implement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3"/>
              </a:rPr>
              <a:t>http</a:t>
            </a:r>
            <a:r>
              <a:rPr lang="en-US" u="heavy" spc="-5" dirty="0">
                <a:solidFill>
                  <a:srgbClr val="FF0000"/>
                </a:solidFill>
                <a:latin typeface="Gill Sans MT"/>
                <a:cs typeface="Gill Sans MT"/>
                <a:hlinkClick r:id="rId3"/>
              </a:rPr>
              <a:t>:</a:t>
            </a:r>
            <a:r>
              <a:rPr lang="en-US" u="heavy" spc="-10" dirty="0">
                <a:solidFill>
                  <a:srgbClr val="FF0000"/>
                </a:solidFill>
                <a:latin typeface="Gill Sans MT"/>
                <a:cs typeface="Gill Sans MT"/>
                <a:hlinkClick r:id="rId3"/>
              </a:rPr>
              <a:t>//</a:t>
            </a:r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3"/>
              </a:rPr>
              <a:t>bl.</a:t>
            </a:r>
            <a:r>
              <a:rPr lang="en-US" u="heavy" spc="-15" dirty="0">
                <a:solidFill>
                  <a:srgbClr val="FF0000"/>
                </a:solidFill>
                <a:latin typeface="Gill Sans MT"/>
                <a:cs typeface="Gill Sans MT"/>
                <a:hlinkClick r:id="rId3"/>
              </a:rPr>
              <a:t>ocks</a:t>
            </a:r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3"/>
              </a:rPr>
              <a:t>.</a:t>
            </a:r>
            <a:r>
              <a:rPr lang="en-US" u="heavy" spc="-15" dirty="0">
                <a:solidFill>
                  <a:srgbClr val="FF0000"/>
                </a:solidFill>
                <a:latin typeface="Gill Sans MT"/>
                <a:cs typeface="Gill Sans MT"/>
                <a:hlinkClick r:id="rId3"/>
              </a:rPr>
              <a:t>org/mbostock/</a:t>
            </a:r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3"/>
              </a:rPr>
              <a:t>4062045</a:t>
            </a:r>
            <a:endParaRPr lang="en-US" dirty="0">
              <a:solidFill>
                <a:srgbClr val="FF0000"/>
              </a:solidFill>
              <a:latin typeface="Gill Sans MT"/>
              <a:cs typeface="Gill Sans MT"/>
            </a:endParaRPr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l="13133" t="30817" r="77770" b="43832"/>
          <a:stretch/>
        </p:blipFill>
        <p:spPr>
          <a:xfrm>
            <a:off x="11489531" y="2428452"/>
            <a:ext cx="5622132" cy="489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423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FORCE DIRECTED</a:t>
            </a:r>
          </a:p>
          <a:p>
            <a:pPr lvl="1"/>
            <a:r>
              <a:rPr lang="en-US" dirty="0"/>
              <a:t>- repulsion loop is O(n</a:t>
            </a:r>
            <a:r>
              <a:rPr lang="en-US" baseline="30000" dirty="0"/>
              <a:t>2</a:t>
            </a:r>
            <a:r>
              <a:rPr lang="en-US" dirty="0"/>
              <a:t>) per iteration</a:t>
            </a:r>
          </a:p>
          <a:p>
            <a:pPr lvl="2"/>
            <a:r>
              <a:rPr lang="en-US" dirty="0"/>
              <a:t>can speed up to O(n log n) using </a:t>
            </a:r>
            <a:r>
              <a:rPr lang="en-US" dirty="0" err="1"/>
              <a:t>quadtree</a:t>
            </a:r>
            <a:r>
              <a:rPr lang="en-US" dirty="0"/>
              <a:t> or k-d tree</a:t>
            </a:r>
          </a:p>
          <a:p>
            <a:pPr lvl="1"/>
            <a:r>
              <a:rPr lang="en-US" dirty="0"/>
              <a:t>- prone to local minima</a:t>
            </a:r>
          </a:p>
          <a:p>
            <a:pPr lvl="2"/>
            <a:r>
              <a:rPr lang="en-US" dirty="0"/>
              <a:t>can use simulated annealing</a:t>
            </a:r>
          </a:p>
          <a:p>
            <a:pPr lvl="1"/>
            <a:r>
              <a:rPr lang="en-US" dirty="0"/>
              <a:t>- doesn’t work well on highly connected (low diameter) graphs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3"/>
              </a:rPr>
              <a:t>http</a:t>
            </a:r>
            <a:r>
              <a:rPr lang="en-US" u="heavy" spc="-5" dirty="0">
                <a:solidFill>
                  <a:srgbClr val="FF0000"/>
                </a:solidFill>
                <a:latin typeface="Gill Sans MT"/>
                <a:cs typeface="Gill Sans MT"/>
                <a:hlinkClick r:id="rId3"/>
              </a:rPr>
              <a:t>:</a:t>
            </a:r>
            <a:r>
              <a:rPr lang="en-US" u="heavy" spc="-10" dirty="0">
                <a:solidFill>
                  <a:srgbClr val="FF0000"/>
                </a:solidFill>
                <a:latin typeface="Gill Sans MT"/>
                <a:cs typeface="Gill Sans MT"/>
                <a:hlinkClick r:id="rId3"/>
              </a:rPr>
              <a:t>//</a:t>
            </a:r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3"/>
              </a:rPr>
              <a:t>bl.</a:t>
            </a:r>
            <a:r>
              <a:rPr lang="en-US" u="heavy" spc="-15" dirty="0">
                <a:solidFill>
                  <a:srgbClr val="FF0000"/>
                </a:solidFill>
                <a:latin typeface="Gill Sans MT"/>
                <a:cs typeface="Gill Sans MT"/>
                <a:hlinkClick r:id="rId3"/>
              </a:rPr>
              <a:t>ocks</a:t>
            </a:r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3"/>
              </a:rPr>
              <a:t>.</a:t>
            </a:r>
            <a:r>
              <a:rPr lang="en-US" u="heavy" spc="-15" dirty="0">
                <a:solidFill>
                  <a:srgbClr val="FF0000"/>
                </a:solidFill>
                <a:latin typeface="Gill Sans MT"/>
                <a:cs typeface="Gill Sans MT"/>
                <a:hlinkClick r:id="rId3"/>
              </a:rPr>
              <a:t>org/mbostock/</a:t>
            </a:r>
            <a:r>
              <a:rPr lang="en-US" u="heavy" dirty="0">
                <a:solidFill>
                  <a:srgbClr val="FF0000"/>
                </a:solidFill>
                <a:latin typeface="Gill Sans MT"/>
                <a:cs typeface="Gill Sans MT"/>
                <a:hlinkClick r:id="rId3"/>
              </a:rPr>
              <a:t>4062045</a:t>
            </a:r>
            <a:endParaRPr lang="en-US" dirty="0">
              <a:solidFill>
                <a:srgbClr val="FF0000"/>
              </a:solidFill>
              <a:latin typeface="Gill Sans MT"/>
              <a:cs typeface="Gill Sans MT"/>
            </a:endParaRPr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l="13133" t="30817" r="77770" b="43832"/>
          <a:stretch/>
        </p:blipFill>
        <p:spPr>
          <a:xfrm>
            <a:off x="11489531" y="2428452"/>
            <a:ext cx="5622132" cy="489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486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68631" y="1158963"/>
            <a:ext cx="3454400" cy="3797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337131" y="4702263"/>
            <a:ext cx="4800600" cy="3378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204031" y="1143000"/>
            <a:ext cx="2870200" cy="29242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LAYOUTS</a:t>
            </a:r>
          </a:p>
          <a:p>
            <a:pPr lvl="1"/>
            <a:r>
              <a:rPr lang="en-US" dirty="0"/>
              <a:t>orthogonal</a:t>
            </a:r>
          </a:p>
          <a:p>
            <a:pPr lvl="2"/>
            <a:r>
              <a:rPr lang="en-US" dirty="0"/>
              <a:t>great for UML diagrams</a:t>
            </a:r>
          </a:p>
          <a:p>
            <a:pPr lvl="2"/>
            <a:r>
              <a:rPr lang="en-US" dirty="0"/>
              <a:t>algorithmically complex</a:t>
            </a:r>
          </a:p>
          <a:p>
            <a:pPr lvl="1"/>
            <a:r>
              <a:rPr lang="en-US" dirty="0"/>
              <a:t>circular layouts</a:t>
            </a:r>
          </a:p>
          <a:p>
            <a:pPr lvl="2"/>
            <a:r>
              <a:rPr lang="en-US" dirty="0"/>
              <a:t>emphasizes ring topologies</a:t>
            </a:r>
          </a:p>
          <a:p>
            <a:pPr lvl="2"/>
            <a:r>
              <a:rPr lang="en-US" dirty="0"/>
              <a:t>used in social network diagrams</a:t>
            </a:r>
          </a:p>
          <a:p>
            <a:pPr lvl="1"/>
            <a:r>
              <a:rPr lang="en-US" dirty="0"/>
              <a:t>nested layouts</a:t>
            </a:r>
          </a:p>
          <a:p>
            <a:pPr lvl="2"/>
            <a:r>
              <a:rPr lang="en-US" dirty="0"/>
              <a:t>recursively apply layout algorithms</a:t>
            </a:r>
          </a:p>
          <a:p>
            <a:pPr lvl="2"/>
            <a:r>
              <a:rPr lang="en-US" dirty="0"/>
              <a:t>great for graphs with hierarchical structure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7641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6781" y="9327691"/>
            <a:ext cx="2540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solidFill>
                  <a:srgbClr val="FF0000"/>
                </a:solidFill>
                <a:latin typeface="Gill Sans MT"/>
                <a:cs typeface="Gill Sans MT"/>
              </a:rPr>
              <a:t>52</a:t>
            </a:r>
            <a:endParaRPr>
              <a:solidFill>
                <a:srgbClr val="FF0000"/>
              </a:solidFill>
              <a:latin typeface="Gill Sans MT"/>
              <a:cs typeface="Gill Sans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67731" y="104681"/>
            <a:ext cx="13004800" cy="96489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4" name="object 4">
            <a:hlinkClick r:id="rId4"/>
          </p:cNvPr>
          <p:cNvSpPr/>
          <p:nvPr/>
        </p:nvSpPr>
        <p:spPr>
          <a:xfrm>
            <a:off x="2167731" y="177800"/>
            <a:ext cx="13004800" cy="9575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2030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ATTRIBUTE-DRIVEN LAYOUT</a:t>
            </a:r>
          </a:p>
          <a:p>
            <a:pPr lvl="1"/>
            <a:r>
              <a:rPr lang="en-US" dirty="0"/>
              <a:t>large node-link diagrams get messy!</a:t>
            </a:r>
          </a:p>
          <a:p>
            <a:pPr lvl="1"/>
            <a:r>
              <a:rPr lang="en-US" dirty="0"/>
              <a:t>are there additional structures to exploit?</a:t>
            </a:r>
          </a:p>
          <a:p>
            <a:pPr lvl="1"/>
            <a:endParaRPr lang="en-US" dirty="0"/>
          </a:p>
          <a:p>
            <a:pPr lvl="1"/>
            <a:r>
              <a:rPr lang="en-US" u="sng" dirty="0"/>
              <a:t>idea</a:t>
            </a:r>
            <a:r>
              <a:rPr lang="en-US" dirty="0"/>
              <a:t>: use data attributes to perform layout</a:t>
            </a:r>
          </a:p>
          <a:p>
            <a:pPr lvl="2"/>
            <a:r>
              <a:rPr lang="en-US" dirty="0"/>
              <a:t>e.g., scatterplot based on node values</a:t>
            </a:r>
          </a:p>
          <a:p>
            <a:pPr lvl="2"/>
            <a:r>
              <a:rPr lang="en-US" dirty="0"/>
              <a:t>dynamic queries and/or brushing can be used </a:t>
            </a:r>
            <a:br>
              <a:rPr lang="en-US" dirty="0"/>
            </a:br>
            <a:r>
              <a:rPr lang="en-US" dirty="0"/>
              <a:t>to enhance perception of connectivity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190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56831" y="2095500"/>
            <a:ext cx="9626600" cy="720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cerebral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sk-SK" dirty="0"/>
              <a:t>Barsky 2008</a:t>
            </a:r>
          </a:p>
        </p:txBody>
      </p:sp>
    </p:spTree>
    <p:extLst>
      <p:ext uri="{BB962C8B-B14F-4D97-AF65-F5344CB8AC3E}">
        <p14:creationId xmlns:p14="http://schemas.microsoft.com/office/powerpoint/2010/main" val="6150766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24231" y="1485900"/>
            <a:ext cx="6565900" cy="6781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NODE LINK</a:t>
            </a:r>
          </a:p>
          <a:p>
            <a:pPr lvl="1"/>
            <a:r>
              <a:rPr lang="en-US" dirty="0"/>
              <a:t>+ understandable visual mapping</a:t>
            </a:r>
          </a:p>
          <a:p>
            <a:pPr lvl="1"/>
            <a:r>
              <a:rPr lang="en-US" dirty="0"/>
              <a:t>+ can show overall structure, clusters, paths</a:t>
            </a:r>
          </a:p>
          <a:p>
            <a:pPr lvl="1"/>
            <a:r>
              <a:rPr lang="en-US" dirty="0"/>
              <a:t>+ flexible, many variations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- all but the most trivial algorithms are &gt; 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- not good for dense graphs</a:t>
            </a:r>
          </a:p>
          <a:p>
            <a:pPr lvl="2"/>
            <a:r>
              <a:rPr lang="en-US" dirty="0"/>
              <a:t>hairball problem!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157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8212931" y="762000"/>
            <a:ext cx="3056780" cy="3938370"/>
            <a:chOff x="4257588" y="4685044"/>
            <a:chExt cx="3056780" cy="3938370"/>
          </a:xfrm>
        </p:grpSpPr>
        <p:sp>
          <p:nvSpPr>
            <p:cNvPr id="3" name="object 3"/>
            <p:cNvSpPr/>
            <p:nvPr/>
          </p:nvSpPr>
          <p:spPr>
            <a:xfrm>
              <a:off x="4682331" y="6527800"/>
              <a:ext cx="2209800" cy="0"/>
            </a:xfrm>
            <a:custGeom>
              <a:avLst/>
              <a:gdLst/>
              <a:ahLst/>
              <a:cxnLst/>
              <a:rect l="l" t="t" r="r" b="b"/>
              <a:pathLst>
                <a:path w="2209800">
                  <a:moveTo>
                    <a:pt x="0" y="0"/>
                  </a:moveTo>
                  <a:lnTo>
                    <a:pt x="2209799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5677119" y="5132227"/>
              <a:ext cx="1198880" cy="1393825"/>
            </a:xfrm>
            <a:custGeom>
              <a:avLst/>
              <a:gdLst/>
              <a:ahLst/>
              <a:cxnLst/>
              <a:rect l="l" t="t" r="r" b="b"/>
              <a:pathLst>
                <a:path w="1198879" h="1393825">
                  <a:moveTo>
                    <a:pt x="0" y="0"/>
                  </a:moveTo>
                  <a:lnTo>
                    <a:pt x="1198788" y="1393432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6879430" y="6527800"/>
              <a:ext cx="0" cy="1790700"/>
            </a:xfrm>
            <a:custGeom>
              <a:avLst/>
              <a:gdLst/>
              <a:ahLst/>
              <a:cxnLst/>
              <a:rect l="l" t="t" r="r" b="b"/>
              <a:pathLst>
                <a:path h="1790700">
                  <a:moveTo>
                    <a:pt x="0" y="0"/>
                  </a:moveTo>
                  <a:lnTo>
                    <a:pt x="0" y="179069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682331" y="8318499"/>
              <a:ext cx="2209800" cy="12700"/>
            </a:xfrm>
            <a:custGeom>
              <a:avLst/>
              <a:gdLst/>
              <a:ahLst/>
              <a:cxnLst/>
              <a:rect l="l" t="t" r="r" b="b"/>
              <a:pathLst>
                <a:path w="2209800" h="12700">
                  <a:moveTo>
                    <a:pt x="2209799" y="0"/>
                  </a:moveTo>
                  <a:lnTo>
                    <a:pt x="0" y="127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682331" y="6527800"/>
              <a:ext cx="12700" cy="1790700"/>
            </a:xfrm>
            <a:custGeom>
              <a:avLst/>
              <a:gdLst/>
              <a:ahLst/>
              <a:cxnLst/>
              <a:rect l="l" t="t" r="r" b="b"/>
              <a:pathLst>
                <a:path w="12700" h="1790700">
                  <a:moveTo>
                    <a:pt x="0" y="1790699"/>
                  </a:moveTo>
                  <a:lnTo>
                    <a:pt x="12699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4688120" y="5132227"/>
              <a:ext cx="1004569" cy="1393825"/>
            </a:xfrm>
            <a:custGeom>
              <a:avLst/>
              <a:gdLst/>
              <a:ahLst/>
              <a:cxnLst/>
              <a:rect l="l" t="t" r="r" b="b"/>
              <a:pathLst>
                <a:path w="1004570" h="1393825">
                  <a:moveTo>
                    <a:pt x="0" y="1393432"/>
                  </a:moveTo>
                  <a:lnTo>
                    <a:pt x="1003986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388423" y="6225997"/>
              <a:ext cx="599393" cy="5993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4388422" y="6225997"/>
              <a:ext cx="599440" cy="599440"/>
            </a:xfrm>
            <a:custGeom>
              <a:avLst/>
              <a:gdLst/>
              <a:ahLst/>
              <a:cxnLst/>
              <a:rect l="l" t="t" r="r" b="b"/>
              <a:pathLst>
                <a:path w="599439" h="599440">
                  <a:moveTo>
                    <a:pt x="511614" y="87769"/>
                  </a:moveTo>
                  <a:lnTo>
                    <a:pt x="543215" y="124912"/>
                  </a:lnTo>
                  <a:lnTo>
                    <a:pt x="567793" y="165546"/>
                  </a:lnTo>
                  <a:lnTo>
                    <a:pt x="585349" y="208797"/>
                  </a:lnTo>
                  <a:lnTo>
                    <a:pt x="595883" y="253793"/>
                  </a:lnTo>
                  <a:lnTo>
                    <a:pt x="599394" y="299662"/>
                  </a:lnTo>
                  <a:lnTo>
                    <a:pt x="598516" y="322651"/>
                  </a:lnTo>
                  <a:lnTo>
                    <a:pt x="591494" y="368193"/>
                  </a:lnTo>
                  <a:lnTo>
                    <a:pt x="577449" y="412426"/>
                  </a:lnTo>
                  <a:lnTo>
                    <a:pt x="556382" y="454477"/>
                  </a:lnTo>
                  <a:lnTo>
                    <a:pt x="528292" y="493475"/>
                  </a:lnTo>
                  <a:lnTo>
                    <a:pt x="493531" y="528232"/>
                  </a:lnTo>
                  <a:lnTo>
                    <a:pt x="454529" y="556318"/>
                  </a:lnTo>
                  <a:lnTo>
                    <a:pt x="412473" y="577383"/>
                  </a:lnTo>
                  <a:lnTo>
                    <a:pt x="368235" y="591426"/>
                  </a:lnTo>
                  <a:lnTo>
                    <a:pt x="322688" y="598448"/>
                  </a:lnTo>
                  <a:lnTo>
                    <a:pt x="299696" y="599325"/>
                  </a:lnTo>
                  <a:lnTo>
                    <a:pt x="276705" y="598448"/>
                  </a:lnTo>
                  <a:lnTo>
                    <a:pt x="231158" y="591426"/>
                  </a:lnTo>
                  <a:lnTo>
                    <a:pt x="186920" y="577383"/>
                  </a:lnTo>
                  <a:lnTo>
                    <a:pt x="144864" y="556318"/>
                  </a:lnTo>
                  <a:lnTo>
                    <a:pt x="105862" y="528232"/>
                  </a:lnTo>
                  <a:lnTo>
                    <a:pt x="71101" y="493475"/>
                  </a:lnTo>
                  <a:lnTo>
                    <a:pt x="43011" y="454477"/>
                  </a:lnTo>
                  <a:lnTo>
                    <a:pt x="21944" y="412426"/>
                  </a:lnTo>
                  <a:lnTo>
                    <a:pt x="7900" y="368193"/>
                  </a:lnTo>
                  <a:lnTo>
                    <a:pt x="877" y="322651"/>
                  </a:lnTo>
                  <a:lnTo>
                    <a:pt x="0" y="299662"/>
                  </a:lnTo>
                  <a:lnTo>
                    <a:pt x="877" y="276673"/>
                  </a:lnTo>
                  <a:lnTo>
                    <a:pt x="7900" y="231132"/>
                  </a:lnTo>
                  <a:lnTo>
                    <a:pt x="21944" y="186899"/>
                  </a:lnTo>
                  <a:lnTo>
                    <a:pt x="43011" y="144847"/>
                  </a:lnTo>
                  <a:lnTo>
                    <a:pt x="71101" y="105850"/>
                  </a:lnTo>
                  <a:lnTo>
                    <a:pt x="105862" y="71093"/>
                  </a:lnTo>
                  <a:lnTo>
                    <a:pt x="144864" y="43006"/>
                  </a:lnTo>
                  <a:lnTo>
                    <a:pt x="186920" y="21942"/>
                  </a:lnTo>
                  <a:lnTo>
                    <a:pt x="231158" y="7899"/>
                  </a:lnTo>
                  <a:lnTo>
                    <a:pt x="276705" y="877"/>
                  </a:lnTo>
                  <a:lnTo>
                    <a:pt x="299696" y="0"/>
                  </a:lnTo>
                  <a:lnTo>
                    <a:pt x="322688" y="877"/>
                  </a:lnTo>
                  <a:lnTo>
                    <a:pt x="368235" y="7899"/>
                  </a:lnTo>
                  <a:lnTo>
                    <a:pt x="412473" y="21942"/>
                  </a:lnTo>
                  <a:lnTo>
                    <a:pt x="454529" y="43006"/>
                  </a:lnTo>
                  <a:lnTo>
                    <a:pt x="493531" y="71093"/>
                  </a:lnTo>
                  <a:lnTo>
                    <a:pt x="511614" y="8776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6576213" y="6225997"/>
              <a:ext cx="599393" cy="5993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6576212" y="6225997"/>
              <a:ext cx="599440" cy="599440"/>
            </a:xfrm>
            <a:custGeom>
              <a:avLst/>
              <a:gdLst/>
              <a:ahLst/>
              <a:cxnLst/>
              <a:rect l="l" t="t" r="r" b="b"/>
              <a:pathLst>
                <a:path w="599439" h="599440">
                  <a:moveTo>
                    <a:pt x="511614" y="87769"/>
                  </a:moveTo>
                  <a:lnTo>
                    <a:pt x="543215" y="124912"/>
                  </a:lnTo>
                  <a:lnTo>
                    <a:pt x="567793" y="165546"/>
                  </a:lnTo>
                  <a:lnTo>
                    <a:pt x="585349" y="208797"/>
                  </a:lnTo>
                  <a:lnTo>
                    <a:pt x="595883" y="253793"/>
                  </a:lnTo>
                  <a:lnTo>
                    <a:pt x="599394" y="299662"/>
                  </a:lnTo>
                  <a:lnTo>
                    <a:pt x="598516" y="322651"/>
                  </a:lnTo>
                  <a:lnTo>
                    <a:pt x="591494" y="368193"/>
                  </a:lnTo>
                  <a:lnTo>
                    <a:pt x="577449" y="412426"/>
                  </a:lnTo>
                  <a:lnTo>
                    <a:pt x="556382" y="454477"/>
                  </a:lnTo>
                  <a:lnTo>
                    <a:pt x="528292" y="493475"/>
                  </a:lnTo>
                  <a:lnTo>
                    <a:pt x="493531" y="528232"/>
                  </a:lnTo>
                  <a:lnTo>
                    <a:pt x="454529" y="556318"/>
                  </a:lnTo>
                  <a:lnTo>
                    <a:pt x="412473" y="577383"/>
                  </a:lnTo>
                  <a:lnTo>
                    <a:pt x="368235" y="591426"/>
                  </a:lnTo>
                  <a:lnTo>
                    <a:pt x="322688" y="598448"/>
                  </a:lnTo>
                  <a:lnTo>
                    <a:pt x="299696" y="599325"/>
                  </a:lnTo>
                  <a:lnTo>
                    <a:pt x="276705" y="598448"/>
                  </a:lnTo>
                  <a:lnTo>
                    <a:pt x="231158" y="591426"/>
                  </a:lnTo>
                  <a:lnTo>
                    <a:pt x="186920" y="577383"/>
                  </a:lnTo>
                  <a:lnTo>
                    <a:pt x="144864" y="556318"/>
                  </a:lnTo>
                  <a:lnTo>
                    <a:pt x="105862" y="528232"/>
                  </a:lnTo>
                  <a:lnTo>
                    <a:pt x="71101" y="493475"/>
                  </a:lnTo>
                  <a:lnTo>
                    <a:pt x="43011" y="454477"/>
                  </a:lnTo>
                  <a:lnTo>
                    <a:pt x="21944" y="412426"/>
                  </a:lnTo>
                  <a:lnTo>
                    <a:pt x="7900" y="368193"/>
                  </a:lnTo>
                  <a:lnTo>
                    <a:pt x="877" y="322651"/>
                  </a:lnTo>
                  <a:lnTo>
                    <a:pt x="0" y="299662"/>
                  </a:lnTo>
                  <a:lnTo>
                    <a:pt x="877" y="276673"/>
                  </a:lnTo>
                  <a:lnTo>
                    <a:pt x="7900" y="231132"/>
                  </a:lnTo>
                  <a:lnTo>
                    <a:pt x="21944" y="186899"/>
                  </a:lnTo>
                  <a:lnTo>
                    <a:pt x="43011" y="144847"/>
                  </a:lnTo>
                  <a:lnTo>
                    <a:pt x="71101" y="105850"/>
                  </a:lnTo>
                  <a:lnTo>
                    <a:pt x="105862" y="71093"/>
                  </a:lnTo>
                  <a:lnTo>
                    <a:pt x="144864" y="43006"/>
                  </a:lnTo>
                  <a:lnTo>
                    <a:pt x="186920" y="21942"/>
                  </a:lnTo>
                  <a:lnTo>
                    <a:pt x="231158" y="7899"/>
                  </a:lnTo>
                  <a:lnTo>
                    <a:pt x="276705" y="877"/>
                  </a:lnTo>
                  <a:lnTo>
                    <a:pt x="299696" y="0"/>
                  </a:lnTo>
                  <a:lnTo>
                    <a:pt x="322688" y="877"/>
                  </a:lnTo>
                  <a:lnTo>
                    <a:pt x="368235" y="7899"/>
                  </a:lnTo>
                  <a:lnTo>
                    <a:pt x="412473" y="21942"/>
                  </a:lnTo>
                  <a:lnTo>
                    <a:pt x="454529" y="43006"/>
                  </a:lnTo>
                  <a:lnTo>
                    <a:pt x="493531" y="71093"/>
                  </a:lnTo>
                  <a:lnTo>
                    <a:pt x="511614" y="8776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4388423" y="8023974"/>
              <a:ext cx="599393" cy="59932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388422" y="8023974"/>
              <a:ext cx="599440" cy="599440"/>
            </a:xfrm>
            <a:custGeom>
              <a:avLst/>
              <a:gdLst/>
              <a:ahLst/>
              <a:cxnLst/>
              <a:rect l="l" t="t" r="r" b="b"/>
              <a:pathLst>
                <a:path w="599439" h="599440">
                  <a:moveTo>
                    <a:pt x="511614" y="87769"/>
                  </a:moveTo>
                  <a:lnTo>
                    <a:pt x="543215" y="124912"/>
                  </a:lnTo>
                  <a:lnTo>
                    <a:pt x="567793" y="165546"/>
                  </a:lnTo>
                  <a:lnTo>
                    <a:pt x="585349" y="208797"/>
                  </a:lnTo>
                  <a:lnTo>
                    <a:pt x="595883" y="253793"/>
                  </a:lnTo>
                  <a:lnTo>
                    <a:pt x="599394" y="299662"/>
                  </a:lnTo>
                  <a:lnTo>
                    <a:pt x="598516" y="322651"/>
                  </a:lnTo>
                  <a:lnTo>
                    <a:pt x="591494" y="368193"/>
                  </a:lnTo>
                  <a:lnTo>
                    <a:pt x="577449" y="412426"/>
                  </a:lnTo>
                  <a:lnTo>
                    <a:pt x="556382" y="454477"/>
                  </a:lnTo>
                  <a:lnTo>
                    <a:pt x="528292" y="493475"/>
                  </a:lnTo>
                  <a:lnTo>
                    <a:pt x="493531" y="528232"/>
                  </a:lnTo>
                  <a:lnTo>
                    <a:pt x="454529" y="556318"/>
                  </a:lnTo>
                  <a:lnTo>
                    <a:pt x="412473" y="577383"/>
                  </a:lnTo>
                  <a:lnTo>
                    <a:pt x="368235" y="591426"/>
                  </a:lnTo>
                  <a:lnTo>
                    <a:pt x="322688" y="598448"/>
                  </a:lnTo>
                  <a:lnTo>
                    <a:pt x="299696" y="599325"/>
                  </a:lnTo>
                  <a:lnTo>
                    <a:pt x="276705" y="598448"/>
                  </a:lnTo>
                  <a:lnTo>
                    <a:pt x="231158" y="591426"/>
                  </a:lnTo>
                  <a:lnTo>
                    <a:pt x="186920" y="577383"/>
                  </a:lnTo>
                  <a:lnTo>
                    <a:pt x="144864" y="556318"/>
                  </a:lnTo>
                  <a:lnTo>
                    <a:pt x="105862" y="528232"/>
                  </a:lnTo>
                  <a:lnTo>
                    <a:pt x="71101" y="493475"/>
                  </a:lnTo>
                  <a:lnTo>
                    <a:pt x="43011" y="454477"/>
                  </a:lnTo>
                  <a:lnTo>
                    <a:pt x="21944" y="412426"/>
                  </a:lnTo>
                  <a:lnTo>
                    <a:pt x="7900" y="368193"/>
                  </a:lnTo>
                  <a:lnTo>
                    <a:pt x="877" y="322651"/>
                  </a:lnTo>
                  <a:lnTo>
                    <a:pt x="0" y="299662"/>
                  </a:lnTo>
                  <a:lnTo>
                    <a:pt x="877" y="276673"/>
                  </a:lnTo>
                  <a:lnTo>
                    <a:pt x="7900" y="231132"/>
                  </a:lnTo>
                  <a:lnTo>
                    <a:pt x="21944" y="186899"/>
                  </a:lnTo>
                  <a:lnTo>
                    <a:pt x="43011" y="144847"/>
                  </a:lnTo>
                  <a:lnTo>
                    <a:pt x="71101" y="105850"/>
                  </a:lnTo>
                  <a:lnTo>
                    <a:pt x="105862" y="71093"/>
                  </a:lnTo>
                  <a:lnTo>
                    <a:pt x="144864" y="43006"/>
                  </a:lnTo>
                  <a:lnTo>
                    <a:pt x="186920" y="21942"/>
                  </a:lnTo>
                  <a:lnTo>
                    <a:pt x="231158" y="7899"/>
                  </a:lnTo>
                  <a:lnTo>
                    <a:pt x="276705" y="877"/>
                  </a:lnTo>
                  <a:lnTo>
                    <a:pt x="299696" y="0"/>
                  </a:lnTo>
                  <a:lnTo>
                    <a:pt x="322688" y="877"/>
                  </a:lnTo>
                  <a:lnTo>
                    <a:pt x="368235" y="7899"/>
                  </a:lnTo>
                  <a:lnTo>
                    <a:pt x="412473" y="21942"/>
                  </a:lnTo>
                  <a:lnTo>
                    <a:pt x="454529" y="43006"/>
                  </a:lnTo>
                  <a:lnTo>
                    <a:pt x="493531" y="71093"/>
                  </a:lnTo>
                  <a:lnTo>
                    <a:pt x="511614" y="8776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6576213" y="8023974"/>
              <a:ext cx="599393" cy="59932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6576212" y="8023974"/>
              <a:ext cx="599440" cy="599440"/>
            </a:xfrm>
            <a:custGeom>
              <a:avLst/>
              <a:gdLst/>
              <a:ahLst/>
              <a:cxnLst/>
              <a:rect l="l" t="t" r="r" b="b"/>
              <a:pathLst>
                <a:path w="599439" h="599440">
                  <a:moveTo>
                    <a:pt x="511614" y="87769"/>
                  </a:moveTo>
                  <a:lnTo>
                    <a:pt x="543215" y="124912"/>
                  </a:lnTo>
                  <a:lnTo>
                    <a:pt x="567793" y="165546"/>
                  </a:lnTo>
                  <a:lnTo>
                    <a:pt x="585349" y="208797"/>
                  </a:lnTo>
                  <a:lnTo>
                    <a:pt x="595883" y="253793"/>
                  </a:lnTo>
                  <a:lnTo>
                    <a:pt x="599394" y="299662"/>
                  </a:lnTo>
                  <a:lnTo>
                    <a:pt x="598516" y="322651"/>
                  </a:lnTo>
                  <a:lnTo>
                    <a:pt x="591494" y="368193"/>
                  </a:lnTo>
                  <a:lnTo>
                    <a:pt x="577449" y="412426"/>
                  </a:lnTo>
                  <a:lnTo>
                    <a:pt x="556382" y="454477"/>
                  </a:lnTo>
                  <a:lnTo>
                    <a:pt x="528292" y="493475"/>
                  </a:lnTo>
                  <a:lnTo>
                    <a:pt x="493531" y="528232"/>
                  </a:lnTo>
                  <a:lnTo>
                    <a:pt x="454529" y="556318"/>
                  </a:lnTo>
                  <a:lnTo>
                    <a:pt x="412473" y="577383"/>
                  </a:lnTo>
                  <a:lnTo>
                    <a:pt x="368235" y="591426"/>
                  </a:lnTo>
                  <a:lnTo>
                    <a:pt x="322688" y="598448"/>
                  </a:lnTo>
                  <a:lnTo>
                    <a:pt x="299696" y="599325"/>
                  </a:lnTo>
                  <a:lnTo>
                    <a:pt x="276705" y="598448"/>
                  </a:lnTo>
                  <a:lnTo>
                    <a:pt x="231158" y="591426"/>
                  </a:lnTo>
                  <a:lnTo>
                    <a:pt x="186920" y="577383"/>
                  </a:lnTo>
                  <a:lnTo>
                    <a:pt x="144864" y="556318"/>
                  </a:lnTo>
                  <a:lnTo>
                    <a:pt x="105862" y="528232"/>
                  </a:lnTo>
                  <a:lnTo>
                    <a:pt x="71101" y="493475"/>
                  </a:lnTo>
                  <a:lnTo>
                    <a:pt x="43011" y="454477"/>
                  </a:lnTo>
                  <a:lnTo>
                    <a:pt x="21944" y="412426"/>
                  </a:lnTo>
                  <a:lnTo>
                    <a:pt x="7900" y="368193"/>
                  </a:lnTo>
                  <a:lnTo>
                    <a:pt x="877" y="322651"/>
                  </a:lnTo>
                  <a:lnTo>
                    <a:pt x="0" y="299662"/>
                  </a:lnTo>
                  <a:lnTo>
                    <a:pt x="877" y="276673"/>
                  </a:lnTo>
                  <a:lnTo>
                    <a:pt x="7900" y="231132"/>
                  </a:lnTo>
                  <a:lnTo>
                    <a:pt x="21944" y="186899"/>
                  </a:lnTo>
                  <a:lnTo>
                    <a:pt x="43011" y="144847"/>
                  </a:lnTo>
                  <a:lnTo>
                    <a:pt x="71101" y="105850"/>
                  </a:lnTo>
                  <a:lnTo>
                    <a:pt x="105862" y="71093"/>
                  </a:lnTo>
                  <a:lnTo>
                    <a:pt x="144864" y="43006"/>
                  </a:lnTo>
                  <a:lnTo>
                    <a:pt x="186920" y="21942"/>
                  </a:lnTo>
                  <a:lnTo>
                    <a:pt x="231158" y="7899"/>
                  </a:lnTo>
                  <a:lnTo>
                    <a:pt x="276705" y="877"/>
                  </a:lnTo>
                  <a:lnTo>
                    <a:pt x="299696" y="0"/>
                  </a:lnTo>
                  <a:lnTo>
                    <a:pt x="322688" y="877"/>
                  </a:lnTo>
                  <a:lnTo>
                    <a:pt x="368235" y="7899"/>
                  </a:lnTo>
                  <a:lnTo>
                    <a:pt x="412473" y="21942"/>
                  </a:lnTo>
                  <a:lnTo>
                    <a:pt x="454529" y="43006"/>
                  </a:lnTo>
                  <a:lnTo>
                    <a:pt x="493531" y="71093"/>
                  </a:lnTo>
                  <a:lnTo>
                    <a:pt x="511614" y="8776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5377422" y="4832564"/>
              <a:ext cx="599394" cy="59932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5377422" y="4832563"/>
              <a:ext cx="599440" cy="599440"/>
            </a:xfrm>
            <a:custGeom>
              <a:avLst/>
              <a:gdLst/>
              <a:ahLst/>
              <a:cxnLst/>
              <a:rect l="l" t="t" r="r" b="b"/>
              <a:pathLst>
                <a:path w="599439" h="599439">
                  <a:moveTo>
                    <a:pt x="511614" y="87769"/>
                  </a:moveTo>
                  <a:lnTo>
                    <a:pt x="543215" y="124912"/>
                  </a:lnTo>
                  <a:lnTo>
                    <a:pt x="567793" y="165546"/>
                  </a:lnTo>
                  <a:lnTo>
                    <a:pt x="585349" y="208797"/>
                  </a:lnTo>
                  <a:lnTo>
                    <a:pt x="595883" y="253793"/>
                  </a:lnTo>
                  <a:lnTo>
                    <a:pt x="599394" y="299662"/>
                  </a:lnTo>
                  <a:lnTo>
                    <a:pt x="598516" y="322651"/>
                  </a:lnTo>
                  <a:lnTo>
                    <a:pt x="591494" y="368193"/>
                  </a:lnTo>
                  <a:lnTo>
                    <a:pt x="577449" y="412426"/>
                  </a:lnTo>
                  <a:lnTo>
                    <a:pt x="556382" y="454477"/>
                  </a:lnTo>
                  <a:lnTo>
                    <a:pt x="528292" y="493475"/>
                  </a:lnTo>
                  <a:lnTo>
                    <a:pt x="493531" y="528232"/>
                  </a:lnTo>
                  <a:lnTo>
                    <a:pt x="454529" y="556318"/>
                  </a:lnTo>
                  <a:lnTo>
                    <a:pt x="412473" y="577383"/>
                  </a:lnTo>
                  <a:lnTo>
                    <a:pt x="368235" y="591426"/>
                  </a:lnTo>
                  <a:lnTo>
                    <a:pt x="322688" y="598448"/>
                  </a:lnTo>
                  <a:lnTo>
                    <a:pt x="299696" y="599325"/>
                  </a:lnTo>
                  <a:lnTo>
                    <a:pt x="276705" y="598448"/>
                  </a:lnTo>
                  <a:lnTo>
                    <a:pt x="231158" y="591426"/>
                  </a:lnTo>
                  <a:lnTo>
                    <a:pt x="186920" y="577383"/>
                  </a:lnTo>
                  <a:lnTo>
                    <a:pt x="144864" y="556318"/>
                  </a:lnTo>
                  <a:lnTo>
                    <a:pt x="105862" y="528232"/>
                  </a:lnTo>
                  <a:lnTo>
                    <a:pt x="71101" y="493475"/>
                  </a:lnTo>
                  <a:lnTo>
                    <a:pt x="43011" y="454477"/>
                  </a:lnTo>
                  <a:lnTo>
                    <a:pt x="21944" y="412426"/>
                  </a:lnTo>
                  <a:lnTo>
                    <a:pt x="7900" y="368193"/>
                  </a:lnTo>
                  <a:lnTo>
                    <a:pt x="877" y="322651"/>
                  </a:lnTo>
                  <a:lnTo>
                    <a:pt x="0" y="299662"/>
                  </a:lnTo>
                  <a:lnTo>
                    <a:pt x="877" y="276673"/>
                  </a:lnTo>
                  <a:lnTo>
                    <a:pt x="7900" y="231132"/>
                  </a:lnTo>
                  <a:lnTo>
                    <a:pt x="21944" y="186899"/>
                  </a:lnTo>
                  <a:lnTo>
                    <a:pt x="43011" y="144847"/>
                  </a:lnTo>
                  <a:lnTo>
                    <a:pt x="71101" y="105850"/>
                  </a:lnTo>
                  <a:lnTo>
                    <a:pt x="105862" y="71093"/>
                  </a:lnTo>
                  <a:lnTo>
                    <a:pt x="144864" y="43006"/>
                  </a:lnTo>
                  <a:lnTo>
                    <a:pt x="186920" y="21942"/>
                  </a:lnTo>
                  <a:lnTo>
                    <a:pt x="231158" y="7899"/>
                  </a:lnTo>
                  <a:lnTo>
                    <a:pt x="276705" y="877"/>
                  </a:lnTo>
                  <a:lnTo>
                    <a:pt x="299696" y="0"/>
                  </a:lnTo>
                  <a:lnTo>
                    <a:pt x="322688" y="877"/>
                  </a:lnTo>
                  <a:lnTo>
                    <a:pt x="368235" y="7899"/>
                  </a:lnTo>
                  <a:lnTo>
                    <a:pt x="412473" y="21942"/>
                  </a:lnTo>
                  <a:lnTo>
                    <a:pt x="454529" y="43006"/>
                  </a:lnTo>
                  <a:lnTo>
                    <a:pt x="493531" y="71093"/>
                  </a:lnTo>
                  <a:lnTo>
                    <a:pt x="511614" y="8776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5299673" y="4685044"/>
              <a:ext cx="194945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2000" spc="-15" dirty="0">
                  <a:solidFill>
                    <a:srgbClr val="000000"/>
                  </a:solidFill>
                  <a:latin typeface="Arial"/>
                  <a:cs typeface="Arial"/>
                </a:rPr>
                <a:t>A</a:t>
              </a:r>
              <a:endParaRPr sz="200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7105453" y="6010696"/>
              <a:ext cx="208915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2000" dirty="0">
                  <a:solidFill>
                    <a:srgbClr val="000000"/>
                  </a:solidFill>
                  <a:latin typeface="Arial"/>
                  <a:cs typeface="Arial"/>
                </a:rPr>
                <a:t>C</a:t>
              </a:r>
              <a:endParaRPr sz="200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4324381" y="5984298"/>
              <a:ext cx="194945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2000" spc="-15" dirty="0">
                  <a:solidFill>
                    <a:srgbClr val="000000"/>
                  </a:solidFill>
                  <a:latin typeface="Arial"/>
                  <a:cs typeface="Arial"/>
                </a:rPr>
                <a:t>B</a:t>
              </a:r>
              <a:endParaRPr sz="200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4257588" y="7837353"/>
              <a:ext cx="208915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2000" dirty="0">
                  <a:solidFill>
                    <a:srgbClr val="000000"/>
                  </a:solidFill>
                  <a:latin typeface="Arial"/>
                  <a:cs typeface="Arial"/>
                </a:rPr>
                <a:t>D</a:t>
              </a:r>
              <a:endParaRPr sz="200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7092753" y="7837353"/>
              <a:ext cx="194945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2000" spc="-15" dirty="0">
                  <a:solidFill>
                    <a:srgbClr val="000000"/>
                  </a:solidFill>
                  <a:latin typeface="Arial"/>
                  <a:cs typeface="Arial"/>
                </a:rPr>
                <a:t>E</a:t>
              </a:r>
              <a:endParaRPr sz="200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1800145" y="5260226"/>
            <a:ext cx="19494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spc="-15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endParaRPr sz="20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800145" y="5958726"/>
            <a:ext cx="19494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spc="-15" dirty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endParaRPr sz="20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800145" y="6657226"/>
            <a:ext cx="208915" cy="10361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dirty="0">
                <a:solidFill>
                  <a:srgbClr val="000000"/>
                </a:solidFill>
                <a:latin typeface="Arial"/>
                <a:cs typeface="Arial"/>
              </a:rPr>
              <a:t>C</a:t>
            </a:r>
            <a:endParaRPr sz="200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spcBef>
                <a:spcPts val="52"/>
              </a:spcBef>
            </a:pPr>
            <a:endParaRPr sz="265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12700"/>
            <a:r>
              <a:rPr sz="2000" dirty="0">
                <a:solidFill>
                  <a:srgbClr val="000000"/>
                </a:solidFill>
                <a:latin typeface="Arial"/>
                <a:cs typeface="Arial"/>
              </a:rPr>
              <a:t>D</a:t>
            </a:r>
            <a:endParaRPr sz="20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800145" y="8054226"/>
            <a:ext cx="19494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spc="-15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endParaRPr sz="20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424941" y="4724400"/>
            <a:ext cx="19494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spc="-15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endParaRPr sz="20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3215389" y="4724400"/>
            <a:ext cx="19494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spc="-15" dirty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endParaRPr sz="20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3949296" y="4724400"/>
            <a:ext cx="20891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dirty="0">
                <a:solidFill>
                  <a:srgbClr val="000000"/>
                </a:solidFill>
                <a:latin typeface="Arial"/>
                <a:cs typeface="Arial"/>
              </a:rPr>
              <a:t>C</a:t>
            </a:r>
            <a:endParaRPr sz="20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767786" y="4724400"/>
            <a:ext cx="20891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dirty="0">
                <a:solidFill>
                  <a:srgbClr val="000000"/>
                </a:solidFill>
                <a:latin typeface="Arial"/>
                <a:cs typeface="Arial"/>
              </a:rPr>
              <a:t>D</a:t>
            </a:r>
            <a:endParaRPr sz="20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5586276" y="4724400"/>
            <a:ext cx="19494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spc="-15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endParaRPr sz="2000">
              <a:solidFill>
                <a:srgbClr val="000000"/>
              </a:solidFill>
              <a:latin typeface="Arial"/>
              <a:cs typeface="Arial"/>
            </a:endParaRPr>
          </a:p>
        </p:txBody>
      </p:sp>
      <p:graphicFrame>
        <p:nvGraphicFramePr>
          <p:cNvPr id="24" name="object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544319"/>
              </p:ext>
            </p:extLst>
          </p:nvPr>
        </p:nvGraphicFramePr>
        <p:xfrm>
          <a:off x="12048334" y="5032044"/>
          <a:ext cx="4013197" cy="34924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7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3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27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6E6E9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6E6E9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675"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6E6E9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6E6E9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6E6E9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8025"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6E6E9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6E6E9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6E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799"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6E6E9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6E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6E6E9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6E6E9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5" name="Content Placeholder 3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ALTERNATIVE: ADJACENCY MATRIX</a:t>
            </a:r>
          </a:p>
          <a:p>
            <a:pPr lvl="1"/>
            <a:r>
              <a:rPr lang="en-US" dirty="0"/>
              <a:t>instead of node link diagram, use adjacency matrix representation</a:t>
            </a:r>
          </a:p>
        </p:txBody>
      </p:sp>
      <p:sp>
        <p:nvSpPr>
          <p:cNvPr id="34" name="Content Placeholder 3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071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7340263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1A21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>
            <a:spLocks noChangeAspect="1"/>
          </p:cNvSpPr>
          <p:nvPr/>
        </p:nvSpPr>
        <p:spPr>
          <a:xfrm>
            <a:off x="1478251" y="7097"/>
            <a:ext cx="14383760" cy="9752890"/>
          </a:xfrm>
          <a:prstGeom prst="rect">
            <a:avLst/>
          </a:prstGeom>
          <a:blipFill>
            <a:blip r:embed="rId3" cstate="print"/>
            <a:srcRect/>
            <a:stretch>
              <a:fillRect t="-4130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>
              <a:buNone/>
            </a:pPr>
            <a:r>
              <a:rPr lang="en-US" dirty="0" err="1">
                <a:hlinkClick r:id="rId4"/>
              </a:rPr>
              <a:t>Kailie</a:t>
            </a:r>
            <a:r>
              <a:rPr lang="en-US" dirty="0">
                <a:hlinkClick r:id="rId4"/>
              </a:rPr>
              <a:t> Parrish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6663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098131" y="2717800"/>
            <a:ext cx="9144000" cy="5803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/>
              <a:t>SPOTTING PATTERNS IN MATRICES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Henry 2006</a:t>
            </a:r>
          </a:p>
        </p:txBody>
      </p:sp>
    </p:spTree>
    <p:extLst>
      <p:ext uri="{BB962C8B-B14F-4D97-AF65-F5344CB8AC3E}">
        <p14:creationId xmlns:p14="http://schemas.microsoft.com/office/powerpoint/2010/main" val="3295662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22157" y="152400"/>
            <a:ext cx="9225174" cy="9169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Les Misérables</a:t>
            </a:r>
          </a:p>
          <a:p>
            <a:pPr lvl="1"/>
            <a:r>
              <a:rPr lang="en-US"/>
              <a:t>character co-occurrence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>
                <a:hlinkClick r:id="rId4"/>
              </a:rPr>
              <a:t>http://bost.ocks.org/mike/miserables/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0676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81531" y="2374900"/>
            <a:ext cx="5232400" cy="5003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Adjacency Diagram</a:t>
            </a:r>
          </a:p>
          <a:p>
            <a:pPr lvl="1"/>
            <a:r>
              <a:rPr lang="en-US"/>
              <a:t>+ great for dense graphs</a:t>
            </a:r>
          </a:p>
          <a:p>
            <a:pPr lvl="1"/>
            <a:r>
              <a:rPr lang="en-US"/>
              <a:t>+ visually scalable</a:t>
            </a:r>
          </a:p>
          <a:p>
            <a:pPr lvl="1"/>
            <a:r>
              <a:rPr lang="en-US"/>
              <a:t>+ can spot clusters</a:t>
            </a:r>
          </a:p>
          <a:p>
            <a:pPr lvl="1"/>
            <a:endParaRPr lang="en-US"/>
          </a:p>
          <a:p>
            <a:pPr lvl="1"/>
            <a:r>
              <a:rPr lang="en-US"/>
              <a:t>- row order affects what you can see</a:t>
            </a:r>
          </a:p>
          <a:p>
            <a:pPr lvl="1"/>
            <a:r>
              <a:rPr lang="en-US"/>
              <a:t>- abstract visualization</a:t>
            </a:r>
          </a:p>
          <a:p>
            <a:pPr lvl="1"/>
            <a:r>
              <a:rPr lang="en-US"/>
              <a:t>- hard to follow paths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4485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AGGREGATE VIEWS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2956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5400" spc="-50" dirty="0">
                <a:solidFill>
                  <a:srgbClr val="000000"/>
                </a:solidFill>
              </a:rPr>
              <a:t>M</a:t>
            </a:r>
            <a:r>
              <a:rPr lang="en-US" sz="5400" spc="-380" dirty="0">
                <a:solidFill>
                  <a:srgbClr val="000000"/>
                </a:solidFill>
              </a:rPr>
              <a:t>O</a:t>
            </a:r>
            <a:r>
              <a:rPr lang="en-US" sz="5400" dirty="0">
                <a:solidFill>
                  <a:srgbClr val="000000"/>
                </a:solidFill>
              </a:rPr>
              <a:t>TIF</a:t>
            </a:r>
            <a:r>
              <a:rPr lang="en-US" sz="5400" spc="-5" dirty="0">
                <a:solidFill>
                  <a:srgbClr val="000000"/>
                </a:solidFill>
              </a:rPr>
              <a:t> G</a:t>
            </a:r>
            <a:r>
              <a:rPr lang="en-US" sz="5400" spc="-640" dirty="0">
                <a:solidFill>
                  <a:srgbClr val="000000"/>
                </a:solidFill>
              </a:rPr>
              <a:t>L</a:t>
            </a:r>
            <a:r>
              <a:rPr lang="en-US" sz="5400" spc="-35" dirty="0">
                <a:solidFill>
                  <a:srgbClr val="000000"/>
                </a:solidFill>
              </a:rPr>
              <a:t>YP</a:t>
            </a:r>
            <a:r>
              <a:rPr lang="en-US" sz="5400" dirty="0">
                <a:solidFill>
                  <a:srgbClr val="000000"/>
                </a:solidFill>
              </a:rPr>
              <a:t>HS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da-DK" dirty="0" err="1">
                <a:solidFill>
                  <a:srgbClr val="000000"/>
                </a:solidFill>
                <a:latin typeface="Gill Sans MT"/>
                <a:cs typeface="Gill Sans MT"/>
              </a:rPr>
              <a:t>Dunne</a:t>
            </a:r>
            <a:r>
              <a:rPr lang="da-DK" spc="-5" dirty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lang="da-DK" dirty="0">
                <a:solidFill>
                  <a:srgbClr val="000000"/>
                </a:solidFill>
                <a:latin typeface="Gill Sans MT"/>
                <a:cs typeface="Gill Sans MT"/>
              </a:rPr>
              <a:t>2013</a:t>
            </a:r>
          </a:p>
        </p:txBody>
      </p:sp>
      <p:sp>
        <p:nvSpPr>
          <p:cNvPr id="3" name="object 3"/>
          <p:cNvSpPr/>
          <p:nvPr/>
        </p:nvSpPr>
        <p:spPr>
          <a:xfrm>
            <a:off x="3437731" y="5750229"/>
            <a:ext cx="6324600" cy="28342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000000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37731" y="3251201"/>
            <a:ext cx="6502400" cy="21405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000000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878070" y="3441557"/>
            <a:ext cx="3018110" cy="39117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000000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79497" y="2639062"/>
            <a:ext cx="2304415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200" spc="-150" dirty="0">
                <a:solidFill>
                  <a:srgbClr val="000000"/>
                </a:solidFill>
                <a:latin typeface="Gill Sans MT"/>
                <a:cs typeface="Gill Sans MT"/>
              </a:rPr>
              <a:t>C</a:t>
            </a:r>
            <a:r>
              <a:rPr sz="4200" spc="-50" dirty="0">
                <a:solidFill>
                  <a:srgbClr val="000000"/>
                </a:solidFill>
                <a:latin typeface="Gill Sans MT"/>
                <a:cs typeface="Gill Sans MT"/>
              </a:rPr>
              <a:t>onn</a:t>
            </a:r>
            <a:r>
              <a:rPr sz="4200" spc="-90" dirty="0">
                <a:solidFill>
                  <a:srgbClr val="000000"/>
                </a:solidFill>
                <a:latin typeface="Gill Sans MT"/>
                <a:cs typeface="Gill Sans MT"/>
              </a:rPr>
              <a:t>ect</a:t>
            </a:r>
            <a:r>
              <a:rPr sz="4200" spc="-160" dirty="0">
                <a:solidFill>
                  <a:srgbClr val="000000"/>
                </a:solidFill>
                <a:latin typeface="Gill Sans MT"/>
                <a:cs typeface="Gill Sans MT"/>
              </a:rPr>
              <a:t>or</a:t>
            </a:r>
            <a:endParaRPr sz="420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82758" y="5496562"/>
            <a:ext cx="748665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200" spc="-80" dirty="0">
                <a:solidFill>
                  <a:srgbClr val="000000"/>
                </a:solidFill>
                <a:latin typeface="Gill Sans MT"/>
                <a:cs typeface="Gill Sans MT"/>
              </a:rPr>
              <a:t>Fa</a:t>
            </a:r>
            <a:r>
              <a:rPr sz="4200" spc="-45" dirty="0">
                <a:solidFill>
                  <a:srgbClr val="000000"/>
                </a:solidFill>
                <a:latin typeface="Gill Sans MT"/>
                <a:cs typeface="Gill Sans MT"/>
              </a:rPr>
              <a:t>n</a:t>
            </a:r>
            <a:endParaRPr sz="420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703317" y="2829562"/>
            <a:ext cx="1376045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200" spc="-150" dirty="0">
                <a:solidFill>
                  <a:srgbClr val="000000"/>
                </a:solidFill>
                <a:latin typeface="Gill Sans MT"/>
                <a:cs typeface="Gill Sans MT"/>
              </a:rPr>
              <a:t>C</a:t>
            </a:r>
            <a:r>
              <a:rPr sz="4200" spc="-80" dirty="0">
                <a:solidFill>
                  <a:srgbClr val="000000"/>
                </a:solidFill>
                <a:latin typeface="Gill Sans MT"/>
                <a:cs typeface="Gill Sans MT"/>
              </a:rPr>
              <a:t>liq</a:t>
            </a:r>
            <a:r>
              <a:rPr sz="4200" spc="-50" dirty="0">
                <a:solidFill>
                  <a:srgbClr val="000000"/>
                </a:solidFill>
                <a:latin typeface="Gill Sans MT"/>
                <a:cs typeface="Gill Sans MT"/>
              </a:rPr>
              <a:t>u</a:t>
            </a:r>
            <a:r>
              <a:rPr sz="4200" dirty="0">
                <a:solidFill>
                  <a:srgbClr val="000000"/>
                </a:solidFill>
                <a:latin typeface="Gill Sans MT"/>
                <a:cs typeface="Gill Sans MT"/>
              </a:rPr>
              <a:t>e</a:t>
            </a:r>
            <a:endParaRPr sz="420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0387208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167731" y="2069981"/>
            <a:ext cx="13004800" cy="56136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00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5400" spc="-50" dirty="0">
                <a:solidFill>
                  <a:srgbClr val="000000"/>
                </a:solidFill>
              </a:rPr>
              <a:t>M</a:t>
            </a:r>
            <a:r>
              <a:rPr lang="en-US" sz="5400" spc="-380" dirty="0">
                <a:solidFill>
                  <a:srgbClr val="000000"/>
                </a:solidFill>
              </a:rPr>
              <a:t>O</a:t>
            </a:r>
            <a:r>
              <a:rPr lang="en-US" sz="5400" dirty="0">
                <a:solidFill>
                  <a:srgbClr val="000000"/>
                </a:solidFill>
              </a:rPr>
              <a:t>TIF</a:t>
            </a:r>
            <a:r>
              <a:rPr lang="en-US" sz="5400" spc="-5" dirty="0">
                <a:solidFill>
                  <a:srgbClr val="000000"/>
                </a:solidFill>
              </a:rPr>
              <a:t> G</a:t>
            </a:r>
            <a:r>
              <a:rPr lang="en-US" sz="5400" spc="-640" dirty="0">
                <a:solidFill>
                  <a:srgbClr val="000000"/>
                </a:solidFill>
              </a:rPr>
              <a:t>L</a:t>
            </a:r>
            <a:r>
              <a:rPr lang="en-US" sz="5400" spc="-35" dirty="0">
                <a:solidFill>
                  <a:srgbClr val="000000"/>
                </a:solidFill>
              </a:rPr>
              <a:t>YP</a:t>
            </a:r>
            <a:r>
              <a:rPr lang="en-US" sz="5400" dirty="0">
                <a:solidFill>
                  <a:srgbClr val="000000"/>
                </a:solidFill>
              </a:rPr>
              <a:t>HS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da-DK" dirty="0" err="1">
                <a:solidFill>
                  <a:srgbClr val="000000"/>
                </a:solidFill>
                <a:latin typeface="Gill Sans MT"/>
                <a:cs typeface="Gill Sans MT"/>
              </a:rPr>
              <a:t>Dunne</a:t>
            </a:r>
            <a:r>
              <a:rPr lang="da-DK" spc="-5" dirty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lang="da-DK" dirty="0">
                <a:solidFill>
                  <a:srgbClr val="000000"/>
                </a:solidFill>
                <a:latin typeface="Gill Sans MT"/>
                <a:cs typeface="Gill Sans MT"/>
              </a:rPr>
              <a:t>2013</a:t>
            </a:r>
          </a:p>
        </p:txBody>
      </p:sp>
    </p:spTree>
    <p:extLst>
      <p:ext uri="{BB962C8B-B14F-4D97-AF65-F5344CB8AC3E}">
        <p14:creationId xmlns:p14="http://schemas.microsoft.com/office/powerpoint/2010/main" val="15769812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5400" spc="-50" dirty="0">
                <a:solidFill>
                  <a:srgbClr val="000000"/>
                </a:solidFill>
              </a:rPr>
              <a:t>M</a:t>
            </a:r>
            <a:r>
              <a:rPr lang="en-US" sz="5400" spc="-380" dirty="0">
                <a:solidFill>
                  <a:srgbClr val="000000"/>
                </a:solidFill>
              </a:rPr>
              <a:t>O</a:t>
            </a:r>
            <a:r>
              <a:rPr lang="en-US" sz="5400" dirty="0">
                <a:solidFill>
                  <a:srgbClr val="000000"/>
                </a:solidFill>
              </a:rPr>
              <a:t>TIF</a:t>
            </a:r>
            <a:r>
              <a:rPr lang="en-US" sz="5400" spc="-5" dirty="0">
                <a:solidFill>
                  <a:srgbClr val="000000"/>
                </a:solidFill>
              </a:rPr>
              <a:t> G</a:t>
            </a:r>
            <a:r>
              <a:rPr lang="en-US" sz="5400" spc="-640" dirty="0">
                <a:solidFill>
                  <a:srgbClr val="000000"/>
                </a:solidFill>
              </a:rPr>
              <a:t>L</a:t>
            </a:r>
            <a:r>
              <a:rPr lang="en-US" sz="5400" spc="-35" dirty="0">
                <a:solidFill>
                  <a:srgbClr val="000000"/>
                </a:solidFill>
              </a:rPr>
              <a:t>YP</a:t>
            </a:r>
            <a:r>
              <a:rPr lang="en-US" sz="5400" dirty="0">
                <a:solidFill>
                  <a:srgbClr val="000000"/>
                </a:solidFill>
              </a:rPr>
              <a:t>HS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da-DK" dirty="0" err="1">
                <a:solidFill>
                  <a:srgbClr val="000000"/>
                </a:solidFill>
                <a:latin typeface="Gill Sans MT"/>
                <a:cs typeface="Gill Sans MT"/>
              </a:rPr>
              <a:t>Dunne</a:t>
            </a:r>
            <a:r>
              <a:rPr lang="da-DK" spc="-5" dirty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lang="da-DK" dirty="0">
                <a:solidFill>
                  <a:srgbClr val="000000"/>
                </a:solidFill>
                <a:latin typeface="Gill Sans MT"/>
                <a:cs typeface="Gill Sans MT"/>
              </a:rPr>
              <a:t>2013</a:t>
            </a:r>
          </a:p>
        </p:txBody>
      </p:sp>
      <p:sp>
        <p:nvSpPr>
          <p:cNvPr id="4" name="object 4"/>
          <p:cNvSpPr/>
          <p:nvPr/>
        </p:nvSpPr>
        <p:spPr>
          <a:xfrm>
            <a:off x="2167731" y="2183642"/>
            <a:ext cx="13004800" cy="65801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387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CRITIQUE</a:t>
            </a:r>
          </a:p>
          <a:p>
            <a:pPr lvl="1"/>
            <a:r>
              <a:rPr lang="en-US" dirty="0"/>
              <a:t>When </a:t>
            </a:r>
            <a:r>
              <a:rPr lang="en-US" i="1" dirty="0"/>
              <a:t>can</a:t>
            </a:r>
            <a:r>
              <a:rPr lang="en-US" dirty="0"/>
              <a:t> you use this technique?</a:t>
            </a:r>
          </a:p>
          <a:p>
            <a:pPr lvl="1"/>
            <a:r>
              <a:rPr lang="en-US" dirty="0"/>
              <a:t>When </a:t>
            </a:r>
            <a:r>
              <a:rPr lang="en-US" i="1" dirty="0"/>
              <a:t>should</a:t>
            </a:r>
            <a:r>
              <a:rPr lang="en-US" dirty="0"/>
              <a:t> you use this technique?</a:t>
            </a:r>
          </a:p>
          <a:p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369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RECAP</a:t>
            </a:r>
          </a:p>
          <a:p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5827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TREES</a:t>
            </a:r>
          </a:p>
          <a:p>
            <a:pPr lvl="1"/>
            <a:r>
              <a:rPr lang="en-US"/>
              <a:t>indentation</a:t>
            </a:r>
          </a:p>
          <a:p>
            <a:pPr lvl="2"/>
            <a:r>
              <a:rPr lang="en-US"/>
              <a:t>simple, effective for small trees</a:t>
            </a:r>
          </a:p>
          <a:p>
            <a:pPr lvl="1"/>
            <a:r>
              <a:rPr lang="en-US"/>
              <a:t>node link and layered</a:t>
            </a:r>
          </a:p>
          <a:p>
            <a:pPr lvl="2"/>
            <a:r>
              <a:rPr lang="en-US"/>
              <a:t>looks good but needs exponential space</a:t>
            </a:r>
          </a:p>
          <a:p>
            <a:pPr lvl="1"/>
            <a:r>
              <a:rPr lang="en-US"/>
              <a:t>enclosure (treemaps)</a:t>
            </a:r>
          </a:p>
          <a:p>
            <a:pPr lvl="2"/>
            <a:r>
              <a:rPr lang="en-US"/>
              <a:t>great for size related tasks but suffer in structure related tasks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545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134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  <a:p>
            <a:pPr lvl="1"/>
            <a:r>
              <a:rPr lang="en-US" dirty="0"/>
              <a:t>node link</a:t>
            </a:r>
          </a:p>
          <a:p>
            <a:pPr lvl="2"/>
            <a:r>
              <a:rPr lang="en-US" dirty="0"/>
              <a:t>familiar, but problematic for large or dense graphs</a:t>
            </a:r>
          </a:p>
          <a:p>
            <a:pPr lvl="1"/>
            <a:r>
              <a:rPr lang="en-US" dirty="0"/>
              <a:t>adjacency matrices</a:t>
            </a:r>
          </a:p>
          <a:p>
            <a:pPr lvl="2"/>
            <a:r>
              <a:rPr lang="en-US" dirty="0"/>
              <a:t>abstract, hard to follow paths</a:t>
            </a:r>
          </a:p>
          <a:p>
            <a:pPr lvl="1"/>
            <a:r>
              <a:rPr lang="en-US" dirty="0"/>
              <a:t>aggregation can help</a:t>
            </a:r>
          </a:p>
          <a:p>
            <a:pPr lvl="2"/>
            <a:r>
              <a:rPr lang="en-US" dirty="0"/>
              <a:t>not always possible, not always appropriate</a:t>
            </a:r>
          </a:p>
          <a:p>
            <a:pPr lvl="1"/>
            <a:r>
              <a:rPr lang="en-US" dirty="0"/>
              <a:t>extracting structure can help</a:t>
            </a:r>
          </a:p>
          <a:p>
            <a:pPr lvl="2"/>
            <a:r>
              <a:rPr lang="en-US" dirty="0"/>
              <a:t>unclear how crosscutting it will be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584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TAKE HOME MESSAGE: no best solution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584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Recommended Reading</a:t>
            </a:r>
          </a:p>
          <a:p>
            <a:pPr lvl="1"/>
            <a:r>
              <a:rPr lang="en-US" dirty="0"/>
              <a:t>Visualization Analysis &amp; Design: Chapter 9 (pp. </a:t>
            </a:r>
            <a:r>
              <a:rPr lang="en-US"/>
              <a:t>200-217)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2594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527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1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GRAPH</a:t>
            </a:r>
          </a:p>
          <a:p>
            <a:pPr lvl="1"/>
            <a:r>
              <a:rPr lang="en-US" dirty="0"/>
              <a:t>A graph </a:t>
            </a:r>
            <a:r>
              <a:rPr lang="en-US" b="1" dirty="0"/>
              <a:t>G</a:t>
            </a:r>
            <a:r>
              <a:rPr lang="en-US" dirty="0"/>
              <a:t> consists of </a:t>
            </a:r>
          </a:p>
          <a:p>
            <a:pPr lvl="2"/>
            <a:r>
              <a:rPr lang="en-US" b="1" dirty="0"/>
              <a:t>V</a:t>
            </a:r>
            <a:r>
              <a:rPr lang="en-US" dirty="0"/>
              <a:t> - a collection of vertices (or nodes)</a:t>
            </a:r>
          </a:p>
          <a:p>
            <a:pPr lvl="2"/>
            <a:r>
              <a:rPr lang="en-US" b="1" dirty="0"/>
              <a:t>E</a:t>
            </a:r>
            <a:r>
              <a:rPr lang="en-US" dirty="0"/>
              <a:t> - a set of edges consisting of vertex pairs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An edge </a:t>
            </a:r>
            <a:r>
              <a:rPr lang="en-US" dirty="0" err="1"/>
              <a:t>e</a:t>
            </a:r>
            <a:r>
              <a:rPr lang="en-US" baseline="-25000" dirty="0" err="1"/>
              <a:t>xy</a:t>
            </a:r>
            <a:r>
              <a:rPr lang="en-US" dirty="0"/>
              <a:t> = (</a:t>
            </a:r>
            <a:r>
              <a:rPr lang="en-US" dirty="0" err="1"/>
              <a:t>x,y</a:t>
            </a:r>
            <a:r>
              <a:rPr lang="en-US" dirty="0"/>
              <a:t>) connects two vertices x and y</a:t>
            </a:r>
          </a:p>
          <a:p>
            <a:pPr lvl="1"/>
            <a:endParaRPr lang="en-US" u="sng" dirty="0"/>
          </a:p>
          <a:p>
            <a:pPr lvl="1"/>
            <a:r>
              <a:rPr lang="en-US" u="sng" dirty="0"/>
              <a:t>Example</a:t>
            </a:r>
            <a:endParaRPr lang="en-US" dirty="0"/>
          </a:p>
          <a:p>
            <a:pPr lvl="2"/>
            <a:r>
              <a:rPr lang="en-US" dirty="0"/>
              <a:t>V={1,2,3,4}</a:t>
            </a:r>
          </a:p>
          <a:p>
            <a:pPr lvl="2"/>
            <a:r>
              <a:rPr lang="en-US" dirty="0"/>
              <a:t>E={(1,2),(1,3),(2,3),(3,4),(4,1)}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11892975" y="1412437"/>
            <a:ext cx="2070100" cy="1851039"/>
            <a:chOff x="4587081" y="7443568"/>
            <a:chExt cx="2070100" cy="1851039"/>
          </a:xfrm>
        </p:grpSpPr>
        <p:sp>
          <p:nvSpPr>
            <p:cNvPr id="4" name="object 4"/>
            <p:cNvSpPr txBox="1"/>
            <p:nvPr/>
          </p:nvSpPr>
          <p:spPr>
            <a:xfrm>
              <a:off x="4587081" y="7532469"/>
              <a:ext cx="292100" cy="64633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4200" dirty="0"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4587081" y="8637369"/>
              <a:ext cx="292100" cy="64633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4200" dirty="0">
                  <a:latin typeface="Gill Sans"/>
                  <a:cs typeface="Gill Sans"/>
                </a:rPr>
                <a:t>2</a:t>
              </a:r>
              <a:endParaRPr sz="4200">
                <a:latin typeface="Gill Sans"/>
                <a:cs typeface="Gill Sans"/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6365081" y="7443568"/>
              <a:ext cx="292100" cy="64633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4200" dirty="0">
                  <a:latin typeface="Gill Sans"/>
                  <a:cs typeface="Gill Sans"/>
                </a:rPr>
                <a:t>3</a:t>
              </a:r>
              <a:endParaRPr sz="4200">
                <a:latin typeface="Gill Sans"/>
                <a:cs typeface="Gill Sans"/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6365081" y="8548469"/>
              <a:ext cx="292100" cy="64633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4200" dirty="0">
                  <a:latin typeface="Gill Sans"/>
                  <a:cs typeface="Gill Sans"/>
                </a:rPr>
                <a:t>4</a:t>
              </a:r>
              <a:endParaRPr sz="4200">
                <a:latin typeface="Gill Sans"/>
                <a:cs typeface="Gill San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5012530" y="7999207"/>
              <a:ext cx="12700" cy="1117600"/>
            </a:xfrm>
            <a:custGeom>
              <a:avLst/>
              <a:gdLst/>
              <a:ahLst/>
              <a:cxnLst/>
              <a:rect l="l" t="t" r="r" b="b"/>
              <a:pathLst>
                <a:path w="12700" h="1117600">
                  <a:moveTo>
                    <a:pt x="0" y="0"/>
                  </a:moveTo>
                  <a:lnTo>
                    <a:pt x="12699" y="1117599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5025231" y="7986507"/>
              <a:ext cx="1181100" cy="0"/>
            </a:xfrm>
            <a:custGeom>
              <a:avLst/>
              <a:gdLst/>
              <a:ahLst/>
              <a:cxnLst/>
              <a:rect l="l" t="t" r="r" b="b"/>
              <a:pathLst>
                <a:path w="1181100">
                  <a:moveTo>
                    <a:pt x="0" y="0"/>
                  </a:moveTo>
                  <a:lnTo>
                    <a:pt x="11811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5029817" y="7989682"/>
              <a:ext cx="1180465" cy="1123950"/>
            </a:xfrm>
            <a:custGeom>
              <a:avLst/>
              <a:gdLst/>
              <a:ahLst/>
              <a:cxnLst/>
              <a:rect l="l" t="t" r="r" b="b"/>
              <a:pathLst>
                <a:path w="1180464" h="1123950">
                  <a:moveTo>
                    <a:pt x="0" y="1123597"/>
                  </a:moveTo>
                  <a:lnTo>
                    <a:pt x="1180041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6219030" y="7986507"/>
              <a:ext cx="0" cy="1130300"/>
            </a:xfrm>
            <a:custGeom>
              <a:avLst/>
              <a:gdLst/>
              <a:ahLst/>
              <a:cxnLst/>
              <a:rect l="l" t="t" r="r" b="b"/>
              <a:pathLst>
                <a:path h="1130300">
                  <a:moveTo>
                    <a:pt x="0" y="0"/>
                  </a:moveTo>
                  <a:lnTo>
                    <a:pt x="0" y="11303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5012178" y="7989682"/>
              <a:ext cx="1198245" cy="1151890"/>
            </a:xfrm>
            <a:custGeom>
              <a:avLst/>
              <a:gdLst/>
              <a:ahLst/>
              <a:cxnLst/>
              <a:rect l="l" t="t" r="r" b="b"/>
              <a:pathLst>
                <a:path w="1198245" h="1151890">
                  <a:moveTo>
                    <a:pt x="1197680" y="1151819"/>
                  </a:moveTo>
                  <a:lnTo>
                    <a:pt x="0" y="0"/>
                  </a:lnTo>
                </a:path>
              </a:pathLst>
            </a:custGeom>
            <a:ln w="25399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4847432" y="7846808"/>
              <a:ext cx="342899" cy="3428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latin typeface="Gill Sans"/>
                <a:cs typeface="Gill San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847432" y="8951708"/>
              <a:ext cx="342899" cy="3428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latin typeface="Gill Sans"/>
                <a:cs typeface="Gill San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6041232" y="7846808"/>
              <a:ext cx="342899" cy="3428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latin typeface="Gill Sans"/>
                <a:cs typeface="Gill San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6041232" y="8951708"/>
              <a:ext cx="342899" cy="3428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latin typeface="Gill Sans"/>
                <a:cs typeface="Gill Sans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3783686" y="3130125"/>
            <a:ext cx="2235200" cy="2513233"/>
            <a:chOff x="7381081" y="6935567"/>
            <a:chExt cx="2235200" cy="2513233"/>
          </a:xfrm>
        </p:grpSpPr>
        <p:sp>
          <p:nvSpPr>
            <p:cNvPr id="17" name="object 17"/>
            <p:cNvSpPr txBox="1"/>
            <p:nvPr/>
          </p:nvSpPr>
          <p:spPr>
            <a:xfrm>
              <a:off x="7381081" y="7697569"/>
              <a:ext cx="292100" cy="64633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4200" dirty="0">
                  <a:latin typeface="Gill Sans"/>
                  <a:cs typeface="Gill Sans"/>
                </a:rPr>
                <a:t>1</a:t>
              </a:r>
              <a:endParaRPr sz="4200">
                <a:latin typeface="Gill Sans"/>
                <a:cs typeface="Gill Sans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9324181" y="6935567"/>
              <a:ext cx="292100" cy="1600438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4200" dirty="0">
                  <a:latin typeface="Gill Sans"/>
                  <a:cs typeface="Gill Sans"/>
                </a:rPr>
                <a:t>2</a:t>
              </a:r>
              <a:endParaRPr sz="4200">
                <a:latin typeface="Gill Sans"/>
                <a:cs typeface="Gill Sans"/>
              </a:endParaRPr>
            </a:p>
            <a:p>
              <a:pPr marL="12700">
                <a:spcBef>
                  <a:spcPts val="2360"/>
                </a:spcBef>
              </a:pPr>
              <a:r>
                <a:rPr sz="4200" dirty="0">
                  <a:latin typeface="Gill Sans"/>
                  <a:cs typeface="Gill Sans"/>
                </a:rPr>
                <a:t>3</a:t>
              </a:r>
              <a:endParaRPr sz="4200">
                <a:latin typeface="Gill Sans"/>
                <a:cs typeface="Gill Sans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7381081" y="8802469"/>
              <a:ext cx="292100" cy="64633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4200" dirty="0">
                  <a:latin typeface="Gill Sans"/>
                  <a:cs typeface="Gill Sans"/>
                </a:rPr>
                <a:t>4</a:t>
              </a:r>
              <a:endParaRPr sz="4200">
                <a:latin typeface="Gill Sans"/>
                <a:cs typeface="Gill San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7806530" y="8164307"/>
              <a:ext cx="12700" cy="863600"/>
            </a:xfrm>
            <a:custGeom>
              <a:avLst/>
              <a:gdLst/>
              <a:ahLst/>
              <a:cxnLst/>
              <a:rect l="l" t="t" r="r" b="b"/>
              <a:pathLst>
                <a:path w="12700" h="863600">
                  <a:moveTo>
                    <a:pt x="0" y="0"/>
                  </a:moveTo>
                  <a:lnTo>
                    <a:pt x="12700" y="86360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7819231" y="8164306"/>
              <a:ext cx="1181100" cy="0"/>
            </a:xfrm>
            <a:custGeom>
              <a:avLst/>
              <a:gdLst/>
              <a:ahLst/>
              <a:cxnLst/>
              <a:rect l="l" t="t" r="r" b="b"/>
              <a:pathLst>
                <a:path w="1181100">
                  <a:moveTo>
                    <a:pt x="0" y="0"/>
                  </a:moveTo>
                  <a:lnTo>
                    <a:pt x="11811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7819232" y="8159016"/>
              <a:ext cx="1189355" cy="873125"/>
            </a:xfrm>
            <a:custGeom>
              <a:avLst/>
              <a:gdLst/>
              <a:ahLst/>
              <a:cxnLst/>
              <a:rect l="l" t="t" r="r" b="b"/>
              <a:pathLst>
                <a:path w="1189354" h="873125">
                  <a:moveTo>
                    <a:pt x="0" y="873125"/>
                  </a:moveTo>
                  <a:lnTo>
                    <a:pt x="1188861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9000331" y="7338807"/>
              <a:ext cx="0" cy="850900"/>
            </a:xfrm>
            <a:custGeom>
              <a:avLst/>
              <a:gdLst/>
              <a:ahLst/>
              <a:cxnLst/>
              <a:rect l="l" t="t" r="r" b="b"/>
              <a:pathLst>
                <a:path h="850900">
                  <a:moveTo>
                    <a:pt x="0" y="85090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7806178" y="7338808"/>
              <a:ext cx="1194435" cy="820419"/>
            </a:xfrm>
            <a:custGeom>
              <a:avLst/>
              <a:gdLst/>
              <a:ahLst/>
              <a:cxnLst/>
              <a:rect l="l" t="t" r="r" b="b"/>
              <a:pathLst>
                <a:path w="1194434" h="820420">
                  <a:moveTo>
                    <a:pt x="1194152" y="0"/>
                  </a:moveTo>
                  <a:lnTo>
                    <a:pt x="0" y="820208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7641432" y="8011908"/>
              <a:ext cx="342899" cy="3428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latin typeface="Gill Sans"/>
                <a:cs typeface="Gill Sans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7641432" y="8862808"/>
              <a:ext cx="342899" cy="3428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latin typeface="Gill Sans"/>
                <a:cs typeface="Gill Sans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8835232" y="8011908"/>
              <a:ext cx="342899" cy="3428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latin typeface="Gill Sans"/>
                <a:cs typeface="Gill Sans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8835232" y="7173708"/>
              <a:ext cx="342899" cy="3428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latin typeface="Gill Sans"/>
                <a:cs typeface="Gill Sans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2240636" y="5617197"/>
            <a:ext cx="2482849" cy="2524139"/>
            <a:chOff x="10270332" y="6770468"/>
            <a:chExt cx="2482849" cy="2524139"/>
          </a:xfrm>
        </p:grpSpPr>
        <p:sp>
          <p:nvSpPr>
            <p:cNvPr id="29" name="object 29"/>
            <p:cNvSpPr txBox="1"/>
            <p:nvPr/>
          </p:nvSpPr>
          <p:spPr>
            <a:xfrm>
              <a:off x="10505281" y="6770468"/>
              <a:ext cx="292100" cy="64633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4200" dirty="0">
                  <a:latin typeface="Gill Sans"/>
                  <a:cs typeface="Gill Sans"/>
                </a:rPr>
                <a:t>1</a:t>
              </a:r>
              <a:endParaRPr sz="4200">
                <a:latin typeface="Gill Sans"/>
                <a:cs typeface="Gill Sans"/>
              </a:endParaRPr>
            </a:p>
          </p:txBody>
        </p:sp>
        <p:sp>
          <p:nvSpPr>
            <p:cNvPr id="30" name="object 30"/>
            <p:cNvSpPr txBox="1"/>
            <p:nvPr/>
          </p:nvSpPr>
          <p:spPr>
            <a:xfrm>
              <a:off x="11267281" y="7278468"/>
              <a:ext cx="292100" cy="64633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4200" dirty="0">
                  <a:latin typeface="Gill Sans"/>
                  <a:cs typeface="Gill Sans"/>
                </a:rPr>
                <a:t>2</a:t>
              </a:r>
              <a:endParaRPr sz="4200">
                <a:latin typeface="Gill Sans"/>
                <a:cs typeface="Gill Sans"/>
              </a:endParaRPr>
            </a:p>
          </p:txBody>
        </p:sp>
        <p:sp>
          <p:nvSpPr>
            <p:cNvPr id="31" name="object 31"/>
            <p:cNvSpPr txBox="1"/>
            <p:nvPr/>
          </p:nvSpPr>
          <p:spPr>
            <a:xfrm>
              <a:off x="12118181" y="7697569"/>
              <a:ext cx="292100" cy="64633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4200" dirty="0">
                  <a:latin typeface="Gill Sans"/>
                  <a:cs typeface="Gill Sans"/>
                </a:rPr>
                <a:t>3</a:t>
              </a:r>
              <a:endParaRPr sz="4200">
                <a:latin typeface="Gill Sans"/>
                <a:cs typeface="Gill Sans"/>
              </a:endParaRPr>
            </a:p>
          </p:txBody>
        </p:sp>
        <p:sp>
          <p:nvSpPr>
            <p:cNvPr id="32" name="object 32"/>
            <p:cNvSpPr txBox="1"/>
            <p:nvPr/>
          </p:nvSpPr>
          <p:spPr>
            <a:xfrm>
              <a:off x="12461081" y="8548469"/>
              <a:ext cx="292100" cy="646331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4200" dirty="0">
                  <a:latin typeface="Gill Sans"/>
                  <a:cs typeface="Gill Sans"/>
                </a:rPr>
                <a:t>4</a:t>
              </a:r>
              <a:endParaRPr sz="4200">
                <a:latin typeface="Gill Sans"/>
                <a:cs typeface="Gill Sans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10435431" y="7338807"/>
              <a:ext cx="673100" cy="419100"/>
            </a:xfrm>
            <a:custGeom>
              <a:avLst/>
              <a:gdLst/>
              <a:ahLst/>
              <a:cxnLst/>
              <a:rect l="l" t="t" r="r" b="b"/>
              <a:pathLst>
                <a:path w="673100" h="419100">
                  <a:moveTo>
                    <a:pt x="673100" y="41910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11883231" y="8354807"/>
              <a:ext cx="342900" cy="762000"/>
            </a:xfrm>
            <a:custGeom>
              <a:avLst/>
              <a:gdLst/>
              <a:ahLst/>
              <a:cxnLst/>
              <a:rect l="l" t="t" r="r" b="b"/>
              <a:pathLst>
                <a:path w="342900" h="762000">
                  <a:moveTo>
                    <a:pt x="342900" y="76200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10435431" y="7338807"/>
              <a:ext cx="1435100" cy="1016000"/>
            </a:xfrm>
            <a:custGeom>
              <a:avLst/>
              <a:gdLst/>
              <a:ahLst/>
              <a:cxnLst/>
              <a:rect l="l" t="t" r="r" b="b"/>
              <a:pathLst>
                <a:path w="1435100" h="1016000">
                  <a:moveTo>
                    <a:pt x="0" y="0"/>
                  </a:moveTo>
                  <a:lnTo>
                    <a:pt x="1435100" y="10160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11121231" y="7757907"/>
              <a:ext cx="762000" cy="596900"/>
            </a:xfrm>
            <a:custGeom>
              <a:avLst/>
              <a:gdLst/>
              <a:ahLst/>
              <a:cxnLst/>
              <a:rect l="l" t="t" r="r" b="b"/>
              <a:pathLst>
                <a:path w="762000" h="596900">
                  <a:moveTo>
                    <a:pt x="762000" y="59690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10435431" y="7338807"/>
              <a:ext cx="1778000" cy="1778000"/>
            </a:xfrm>
            <a:custGeom>
              <a:avLst/>
              <a:gdLst/>
              <a:ahLst/>
              <a:cxnLst/>
              <a:rect l="l" t="t" r="r" b="b"/>
              <a:pathLst>
                <a:path w="1778000" h="1778000">
                  <a:moveTo>
                    <a:pt x="0" y="0"/>
                  </a:moveTo>
                  <a:lnTo>
                    <a:pt x="1778000" y="1778000"/>
                  </a:ln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10270332" y="7173708"/>
              <a:ext cx="342899" cy="3428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latin typeface="Gill Sans"/>
                <a:cs typeface="Gill Sans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11705432" y="8189708"/>
              <a:ext cx="342899" cy="3428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latin typeface="Gill Sans"/>
                <a:cs typeface="Gill Sans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12048332" y="8951708"/>
              <a:ext cx="342899" cy="3428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latin typeface="Gill Sans"/>
                <a:cs typeface="Gill Sans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10943432" y="7592808"/>
              <a:ext cx="342899" cy="3428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737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87081" y="6530962"/>
            <a:ext cx="292100" cy="64633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200" dirty="0">
                <a:latin typeface="Gill Sans MT"/>
                <a:cs typeface="Gill Sans MT"/>
              </a:rPr>
              <a:t>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87081" y="7635862"/>
            <a:ext cx="292100" cy="64633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200" dirty="0">
                <a:latin typeface="Gill Sans MT"/>
                <a:cs typeface="Gill Sans MT"/>
              </a:rPr>
              <a:t>2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65081" y="6442061"/>
            <a:ext cx="292100" cy="64633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200" dirty="0">
                <a:latin typeface="Gill Sans MT"/>
                <a:cs typeface="Gill Sans MT"/>
              </a:rPr>
              <a:t>3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65081" y="7546962"/>
            <a:ext cx="292100" cy="64633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200" dirty="0">
                <a:latin typeface="Gill Sans MT"/>
                <a:cs typeface="Gill Sans MT"/>
              </a:rPr>
              <a:t>4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12530" y="6997700"/>
            <a:ext cx="12700" cy="1117600"/>
          </a:xfrm>
          <a:custGeom>
            <a:avLst/>
            <a:gdLst/>
            <a:ahLst/>
            <a:cxnLst/>
            <a:rect l="l" t="t" r="r" b="b"/>
            <a:pathLst>
              <a:path w="12700" h="1117600">
                <a:moveTo>
                  <a:pt x="0" y="0"/>
                </a:moveTo>
                <a:lnTo>
                  <a:pt x="12699" y="1117599"/>
                </a:lnTo>
              </a:path>
            </a:pathLst>
          </a:custGeom>
          <a:ln w="254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25231" y="6985000"/>
            <a:ext cx="1181100" cy="0"/>
          </a:xfrm>
          <a:custGeom>
            <a:avLst/>
            <a:gdLst/>
            <a:ahLst/>
            <a:cxnLst/>
            <a:rect l="l" t="t" r="r" b="b"/>
            <a:pathLst>
              <a:path w="1181100">
                <a:moveTo>
                  <a:pt x="0" y="0"/>
                </a:moveTo>
                <a:lnTo>
                  <a:pt x="1181100" y="0"/>
                </a:lnTo>
              </a:path>
            </a:pathLst>
          </a:custGeom>
          <a:ln w="254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29817" y="6988175"/>
            <a:ext cx="1180465" cy="1123950"/>
          </a:xfrm>
          <a:custGeom>
            <a:avLst/>
            <a:gdLst/>
            <a:ahLst/>
            <a:cxnLst/>
            <a:rect l="l" t="t" r="r" b="b"/>
            <a:pathLst>
              <a:path w="1180464" h="1123950">
                <a:moveTo>
                  <a:pt x="0" y="1123597"/>
                </a:moveTo>
                <a:lnTo>
                  <a:pt x="1180041" y="0"/>
                </a:lnTo>
              </a:path>
            </a:pathLst>
          </a:custGeom>
          <a:ln w="25399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19030" y="6985000"/>
            <a:ext cx="0" cy="1130300"/>
          </a:xfrm>
          <a:custGeom>
            <a:avLst/>
            <a:gdLst/>
            <a:ahLst/>
            <a:cxnLst/>
            <a:rect l="l" t="t" r="r" b="b"/>
            <a:pathLst>
              <a:path h="1130300">
                <a:moveTo>
                  <a:pt x="0" y="0"/>
                </a:moveTo>
                <a:lnTo>
                  <a:pt x="0" y="1130300"/>
                </a:lnTo>
              </a:path>
            </a:pathLst>
          </a:custGeom>
          <a:ln w="254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12178" y="6988175"/>
            <a:ext cx="1198245" cy="1151890"/>
          </a:xfrm>
          <a:custGeom>
            <a:avLst/>
            <a:gdLst/>
            <a:ahLst/>
            <a:cxnLst/>
            <a:rect l="l" t="t" r="r" b="b"/>
            <a:pathLst>
              <a:path w="1198245" h="1151890">
                <a:moveTo>
                  <a:pt x="1197680" y="1151819"/>
                </a:moveTo>
                <a:lnTo>
                  <a:pt x="0" y="0"/>
                </a:lnTo>
              </a:path>
            </a:pathLst>
          </a:custGeom>
          <a:ln w="25399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47432" y="6845301"/>
            <a:ext cx="342899" cy="342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47432" y="7950201"/>
            <a:ext cx="342899" cy="342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41232" y="6845301"/>
            <a:ext cx="342899" cy="342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41232" y="7950201"/>
            <a:ext cx="342899" cy="342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381081" y="6696062"/>
            <a:ext cx="292100" cy="64633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200" dirty="0">
                <a:latin typeface="Gill Sans MT"/>
                <a:cs typeface="Gill Sans MT"/>
              </a:rPr>
              <a:t>1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324181" y="5934060"/>
            <a:ext cx="292100" cy="160043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200" dirty="0">
                <a:latin typeface="Gill Sans MT"/>
                <a:cs typeface="Gill Sans MT"/>
              </a:rPr>
              <a:t>2</a:t>
            </a:r>
            <a:endParaRPr sz="4200">
              <a:latin typeface="Gill Sans MT"/>
              <a:cs typeface="Gill Sans MT"/>
            </a:endParaRPr>
          </a:p>
          <a:p>
            <a:pPr marL="12700">
              <a:spcBef>
                <a:spcPts val="2360"/>
              </a:spcBef>
            </a:pPr>
            <a:r>
              <a:rPr sz="4200" dirty="0">
                <a:latin typeface="Gill Sans MT"/>
                <a:cs typeface="Gill Sans MT"/>
              </a:rPr>
              <a:t>3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81081" y="7800962"/>
            <a:ext cx="292100" cy="64633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200" dirty="0">
                <a:latin typeface="Gill Sans MT"/>
                <a:cs typeface="Gill Sans MT"/>
              </a:rPr>
              <a:t>4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806530" y="7162800"/>
            <a:ext cx="12700" cy="863600"/>
          </a:xfrm>
          <a:custGeom>
            <a:avLst/>
            <a:gdLst/>
            <a:ahLst/>
            <a:cxnLst/>
            <a:rect l="l" t="t" r="r" b="b"/>
            <a:pathLst>
              <a:path w="12700" h="863600">
                <a:moveTo>
                  <a:pt x="0" y="0"/>
                </a:moveTo>
                <a:lnTo>
                  <a:pt x="12700" y="863600"/>
                </a:lnTo>
              </a:path>
            </a:pathLst>
          </a:custGeom>
          <a:ln w="254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19231" y="7162799"/>
            <a:ext cx="1181100" cy="0"/>
          </a:xfrm>
          <a:custGeom>
            <a:avLst/>
            <a:gdLst/>
            <a:ahLst/>
            <a:cxnLst/>
            <a:rect l="l" t="t" r="r" b="b"/>
            <a:pathLst>
              <a:path w="1181100">
                <a:moveTo>
                  <a:pt x="0" y="0"/>
                </a:moveTo>
                <a:lnTo>
                  <a:pt x="1181100" y="0"/>
                </a:lnTo>
              </a:path>
            </a:pathLst>
          </a:custGeom>
          <a:ln w="254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819232" y="7157509"/>
            <a:ext cx="1189355" cy="873125"/>
          </a:xfrm>
          <a:custGeom>
            <a:avLst/>
            <a:gdLst/>
            <a:ahLst/>
            <a:cxnLst/>
            <a:rect l="l" t="t" r="r" b="b"/>
            <a:pathLst>
              <a:path w="1189354" h="873125">
                <a:moveTo>
                  <a:pt x="0" y="873125"/>
                </a:moveTo>
                <a:lnTo>
                  <a:pt x="1188861" y="0"/>
                </a:lnTo>
              </a:path>
            </a:pathLst>
          </a:custGeom>
          <a:ln w="254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000331" y="6337300"/>
            <a:ext cx="0" cy="850900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850900"/>
                </a:moveTo>
                <a:lnTo>
                  <a:pt x="0" y="0"/>
                </a:lnTo>
              </a:path>
            </a:pathLst>
          </a:custGeom>
          <a:ln w="254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06178" y="6337301"/>
            <a:ext cx="1194435" cy="820419"/>
          </a:xfrm>
          <a:custGeom>
            <a:avLst/>
            <a:gdLst/>
            <a:ahLst/>
            <a:cxnLst/>
            <a:rect l="l" t="t" r="r" b="b"/>
            <a:pathLst>
              <a:path w="1194434" h="820420">
                <a:moveTo>
                  <a:pt x="1194152" y="0"/>
                </a:moveTo>
                <a:lnTo>
                  <a:pt x="0" y="820208"/>
                </a:lnTo>
              </a:path>
            </a:pathLst>
          </a:custGeom>
          <a:ln w="254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641432" y="7010401"/>
            <a:ext cx="342899" cy="342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641432" y="7861301"/>
            <a:ext cx="342899" cy="342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35232" y="7010401"/>
            <a:ext cx="342899" cy="342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35232" y="6172201"/>
            <a:ext cx="342899" cy="342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0505281" y="5768961"/>
            <a:ext cx="292100" cy="64633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200" dirty="0">
                <a:latin typeface="Gill Sans MT"/>
                <a:cs typeface="Gill Sans MT"/>
              </a:rPr>
              <a:t>1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267281" y="6276961"/>
            <a:ext cx="292100" cy="64633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200" dirty="0">
                <a:latin typeface="Gill Sans MT"/>
                <a:cs typeface="Gill Sans MT"/>
              </a:rPr>
              <a:t>2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118181" y="6696062"/>
            <a:ext cx="292100" cy="64633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200" dirty="0">
                <a:latin typeface="Gill Sans MT"/>
                <a:cs typeface="Gill Sans MT"/>
              </a:rPr>
              <a:t>3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461081" y="7546962"/>
            <a:ext cx="292100" cy="64633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200" dirty="0">
                <a:latin typeface="Gill Sans MT"/>
                <a:cs typeface="Gill Sans MT"/>
              </a:rPr>
              <a:t>4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0435431" y="6337300"/>
            <a:ext cx="673100" cy="419100"/>
          </a:xfrm>
          <a:custGeom>
            <a:avLst/>
            <a:gdLst/>
            <a:ahLst/>
            <a:cxnLst/>
            <a:rect l="l" t="t" r="r" b="b"/>
            <a:pathLst>
              <a:path w="673100" h="419100">
                <a:moveTo>
                  <a:pt x="673100" y="419100"/>
                </a:moveTo>
                <a:lnTo>
                  <a:pt x="0" y="0"/>
                </a:lnTo>
              </a:path>
            </a:pathLst>
          </a:custGeom>
          <a:ln w="254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883231" y="7353300"/>
            <a:ext cx="342900" cy="762000"/>
          </a:xfrm>
          <a:custGeom>
            <a:avLst/>
            <a:gdLst/>
            <a:ahLst/>
            <a:cxnLst/>
            <a:rect l="l" t="t" r="r" b="b"/>
            <a:pathLst>
              <a:path w="342900" h="762000">
                <a:moveTo>
                  <a:pt x="342900" y="762000"/>
                </a:moveTo>
                <a:lnTo>
                  <a:pt x="0" y="0"/>
                </a:lnTo>
              </a:path>
            </a:pathLst>
          </a:custGeom>
          <a:ln w="254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435431" y="6337300"/>
            <a:ext cx="1435100" cy="1016000"/>
          </a:xfrm>
          <a:custGeom>
            <a:avLst/>
            <a:gdLst/>
            <a:ahLst/>
            <a:cxnLst/>
            <a:rect l="l" t="t" r="r" b="b"/>
            <a:pathLst>
              <a:path w="1435100" h="1016000">
                <a:moveTo>
                  <a:pt x="0" y="0"/>
                </a:moveTo>
                <a:lnTo>
                  <a:pt x="1435100" y="1016000"/>
                </a:lnTo>
              </a:path>
            </a:pathLst>
          </a:custGeom>
          <a:ln w="254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121231" y="6756400"/>
            <a:ext cx="762000" cy="596900"/>
          </a:xfrm>
          <a:custGeom>
            <a:avLst/>
            <a:gdLst/>
            <a:ahLst/>
            <a:cxnLst/>
            <a:rect l="l" t="t" r="r" b="b"/>
            <a:pathLst>
              <a:path w="762000" h="596900">
                <a:moveTo>
                  <a:pt x="762000" y="596900"/>
                </a:moveTo>
                <a:lnTo>
                  <a:pt x="0" y="0"/>
                </a:lnTo>
              </a:path>
            </a:pathLst>
          </a:custGeom>
          <a:ln w="254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435431" y="6337300"/>
            <a:ext cx="1778000" cy="1778000"/>
          </a:xfrm>
          <a:custGeom>
            <a:avLst/>
            <a:gdLst/>
            <a:ahLst/>
            <a:cxnLst/>
            <a:rect l="l" t="t" r="r" b="b"/>
            <a:pathLst>
              <a:path w="1778000" h="1778000">
                <a:moveTo>
                  <a:pt x="0" y="0"/>
                </a:moveTo>
                <a:lnTo>
                  <a:pt x="1778000" y="1778000"/>
                </a:lnTo>
              </a:path>
            </a:pathLst>
          </a:custGeom>
          <a:ln w="254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270332" y="6172201"/>
            <a:ext cx="342899" cy="342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705432" y="7188201"/>
            <a:ext cx="342899" cy="342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048332" y="7950201"/>
            <a:ext cx="342899" cy="342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943432" y="6591301"/>
            <a:ext cx="342899" cy="342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167731" y="901700"/>
            <a:ext cx="13004800" cy="4660900"/>
          </a:xfrm>
          <a:prstGeom prst="rect">
            <a:avLst/>
          </a:prstGeom>
          <a:blipFill>
            <a:blip r:embed="rId4" cstate="print">
              <a:duotone>
                <a:prstClr val="black"/>
                <a:srgbClr val="0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41" name="Content Placeholder 40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449316"/>
      </p:ext>
    </p:extLst>
  </p:cSld>
  <p:clrMapOvr>
    <a:masterClrMapping/>
  </p:clrMapOvr>
</p:sld>
</file>

<file path=ppt/theme/theme1.xml><?xml version="1.0" encoding="utf-8"?>
<a:theme xmlns:a="http://schemas.openxmlformats.org/drawingml/2006/main" name="17/02/1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2945</TotalTime>
  <Words>1613</Words>
  <Application>Microsoft Macintosh PowerPoint</Application>
  <PresentationFormat>Custom</PresentationFormat>
  <Paragraphs>511</Paragraphs>
  <Slides>73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1" baseType="lpstr">
      <vt:lpstr>Arial</vt:lpstr>
      <vt:lpstr>Calibri</vt:lpstr>
      <vt:lpstr>Cambria Math</vt:lpstr>
      <vt:lpstr>Consolas</vt:lpstr>
      <vt:lpstr>Gill Sans</vt:lpstr>
      <vt:lpstr>Gill Sans MT</vt:lpstr>
      <vt:lpstr>Times New Roman</vt:lpstr>
      <vt:lpstr>17/02/15</vt:lpstr>
      <vt:lpstr>CIS 4930/6930-002 Data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Rosen</dc:creator>
  <cp:lastModifiedBy>Rosen, Paul</cp:lastModifiedBy>
  <cp:revision>74</cp:revision>
  <dcterms:created xsi:type="dcterms:W3CDTF">2015-09-24T16:43:34Z</dcterms:created>
  <dcterms:modified xsi:type="dcterms:W3CDTF">2019-03-04T21:00:33Z</dcterms:modified>
</cp:coreProperties>
</file>